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6858000" cx="12192000"/>
  <p:notesSz cx="6858000" cy="9144000"/>
  <p:embeddedFontLst>
    <p:embeddedFont>
      <p:font typeface="Century Gothic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84">
          <p15:clr>
            <a:srgbClr val="A4A3A4"/>
          </p15:clr>
        </p15:guide>
        <p15:guide id="2" pos="381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CA2D1065-F424-40DA-8EB1-19020FB7A8B8}">
  <a:tblStyle styleId="{CA2D1065-F424-40DA-8EB1-19020FB7A8B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84" orient="horz"/>
        <p:guide pos="3817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CenturyGothic-bold.fntdata"/><Relationship Id="rId27" Type="http://schemas.openxmlformats.org/officeDocument/2006/relationships/font" Target="fonts/CenturyGothic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CenturyGothic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CenturyGothic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433fe49265_3_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g433fe49265_3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62626"/>
              </a:solidFill>
            </a:endParaRPr>
          </a:p>
        </p:txBody>
      </p:sp>
      <p:sp>
        <p:nvSpPr>
          <p:cNvPr id="283" name="Google Shape;283;g433fe49265_3_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433fe49265_0_1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7" name="Google Shape;297;g433fe49265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g433fe49265_0_12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433fe49265_0_1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g433fe49265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g433fe49265_0_15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e746b2f6e_14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g3e746b2f6e_1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외</a:t>
            </a:r>
            <a:r>
              <a:rPr lang="ko-KR"/>
              <a:t>적적요인 제거!!!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g3e746b2f6e_14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433deea656_1_18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0" name="Google Shape;350;g433deea656_1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외적적요인 제거!!!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g433deea656_1_18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433deea656_2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0" name="Google Shape;370;g433deea65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외적적요인 제거!!!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g433deea656_2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433fe49265_0_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g433fe49265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외적적요인 제거!!!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g433fe49265_0_7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8" name="Google Shape;40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3e746b2f6e_15_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9" name="Google Shape;429;g3e746b2f6e_15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g3e746b2f6e_15_3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e746b2f6e_22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3" name="Google Shape;453;g3e746b2f6e_2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g3e746b2f6e_22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433deea656_1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g433deea656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g433deea656_1_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433fe49265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g433fe4926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g433fe49265_0_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433fe49265_0_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g433fe49265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g433fe49265_0_4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433deea656_1_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g433deea656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62626"/>
              </a:solidFill>
            </a:endParaRPr>
          </a:p>
        </p:txBody>
      </p:sp>
      <p:sp>
        <p:nvSpPr>
          <p:cNvPr id="230" name="Google Shape;230;g433deea656_1_3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1.</a:t>
            </a:r>
            <a:r>
              <a:rPr lang="ko-KR" sz="1000">
                <a:solidFill>
                  <a:srgbClr val="262626"/>
                </a:solidFill>
              </a:rPr>
              <a:t>영화는 산업적 가능성을 가진 매체임과 동시에 대중의 인식변화를 이끌어 내는 영향력을 발휘하기도 한다. 도가니(2011) 이후 참여적인 관객성을 통해 사회약자를 위한 ‘ 도가니법’이 제정될 수 있었다. 이를 통해 알 수 있는 것은 영화가 대중을 움직이는 큰 힘을 가진 매체라는 사실이며 더 나아가 사회변화에도 직접적으로 기여할 수 있다는 것이다.</a:t>
            </a:r>
            <a:endParaRPr sz="1000">
              <a:solidFill>
                <a:srgbClr val="262626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rgbClr val="262626"/>
                </a:solidFill>
              </a:rPr>
              <a:t>2. 2017년에 들어와서야 영화진흥위원회에서 문제인식을 하기 시작하였다.</a:t>
            </a:r>
            <a:endParaRPr sz="1000">
              <a:solidFill>
                <a:srgbClr val="262626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rgbClr val="262626"/>
                </a:solidFill>
              </a:rPr>
              <a:t>3.</a:t>
            </a:r>
            <a:r>
              <a:rPr lang="ko-KR" sz="1000">
                <a:solidFill>
                  <a:srgbClr val="262626"/>
                </a:solidFill>
              </a:rPr>
              <a:t> 시나리오 작가조합을 제외한 여성비율이 굉장히 낮다.</a:t>
            </a:r>
            <a:endParaRPr sz="1000">
              <a:solidFill>
                <a:srgbClr val="262626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rgbClr val="262626"/>
                </a:solidFill>
              </a:rPr>
              <a:t>4. 여성이 크레딧의 첫 번째 혹은 두 번째에 나오는 경우가 극히 낮다.</a:t>
            </a:r>
            <a:endParaRPr sz="1000">
              <a:solidFill>
                <a:srgbClr val="262626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rgbClr val="262626"/>
                </a:solidFill>
              </a:rPr>
              <a:t>5. 여성이 영화에 나오더라도, ~여친, ~엄마, 등 한정적인 이미지로밖에 소비가 되지 않는다.</a:t>
            </a:r>
            <a:endParaRPr sz="1000">
              <a:solidFill>
                <a:srgbClr val="262626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62626"/>
              </a:solidFill>
            </a:endParaRPr>
          </a:p>
        </p:txBody>
      </p:sp>
      <p:sp>
        <p:nvSpPr>
          <p:cNvPr id="249" name="Google Shape;249;p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슬라이드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캡션 있는 그림" type="picTx">
  <p:cSld name="PICTURE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0" name="Google Shape;70;p11"/>
          <p:cNvSpPr/>
          <p:nvPr>
            <p:ph idx="2" type="pic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1" type="body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Google Shape;74;p11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및 세로 텍스트" type="vertTx">
  <p:cSld name="VERTICAL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7" name="Google Shape;77;p12"/>
          <p:cNvSpPr txBox="1"/>
          <p:nvPr>
            <p:ph idx="1" type="body"/>
          </p:nvPr>
        </p:nvSpPr>
        <p:spPr>
          <a:xfrm rot="5400000">
            <a:off x="3833019" y="-1623217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세로 제목 및 텍스트" type="vertTitleAndTx">
  <p:cSld name="VERTICAL_TITLE_AND_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/>
          <p:nvPr>
            <p:ph type="title"/>
          </p:nvPr>
        </p:nvSpPr>
        <p:spPr>
          <a:xfrm rot="5400000">
            <a:off x="7285037" y="1828802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3" name="Google Shape;83;p13"/>
          <p:cNvSpPr txBox="1"/>
          <p:nvPr>
            <p:ph idx="1" type="body"/>
          </p:nvPr>
        </p:nvSpPr>
        <p:spPr>
          <a:xfrm rot="5400000">
            <a:off x="1697037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및 내용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목차">
  <p:cSld name="목차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8467" y="1678596"/>
            <a:ext cx="12208933" cy="51879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본문흰색" id="29" name="Google Shape;2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6148" y="6244381"/>
            <a:ext cx="1056216" cy="4429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구역 머리글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콘텐츠 2개" type="twoObj">
  <p:cSld name="TWO_OBJECT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비교" type="twoTxTwoObj">
  <p:cSld name="TWO_OBJECTS_WITH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5" name="Google Shape;45;p7"/>
          <p:cNvSpPr txBox="1"/>
          <p:nvPr>
            <p:ph idx="1" type="body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2" type="body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3" type="body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4" type="body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7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만" type="titleOnly">
  <p:cSld name="TITLE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4" name="Google Shape;54;p8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8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8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빈 화면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캡션 있는 콘텐츠" type="objTx">
  <p:cSld name="OBJECT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3" name="Google Shape;63;p10"/>
          <p:cNvSpPr txBox="1"/>
          <p:nvPr>
            <p:ph idx="1" type="body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2" type="body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ghkdtkden93@naver.com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hyperlink" Target="https://backlog.com/git-tutorial/kr/stepup/stepup2_8.html" TargetMode="External"/><Relationship Id="rId5" Type="http://schemas.openxmlformats.org/officeDocument/2006/relationships/image" Target="../media/image9.png"/><Relationship Id="rId6" Type="http://schemas.openxmlformats.org/officeDocument/2006/relationships/image" Target="../media/image18.png"/><Relationship Id="rId7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27.png"/><Relationship Id="rId5" Type="http://schemas.openxmlformats.org/officeDocument/2006/relationships/image" Target="../media/image11.png"/><Relationship Id="rId6" Type="http://schemas.openxmlformats.org/officeDocument/2006/relationships/hyperlink" Target="https://www.sourcetreeapp.com/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Relationship Id="rId5" Type="http://schemas.openxmlformats.org/officeDocument/2006/relationships/hyperlink" Target="https://desktop.github.com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Relationship Id="rId4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acmicpc.net/" TargetMode="External"/><Relationship Id="rId4" Type="http://schemas.openxmlformats.org/officeDocument/2006/relationships/hyperlink" Target="https://algospot.com/" TargetMode="External"/><Relationship Id="rId5" Type="http://schemas.openxmlformats.org/officeDocument/2006/relationships/hyperlink" Target="https://blog.naver.com/playcodingacademy/221190019487" TargetMode="External"/><Relationship Id="rId6" Type="http://schemas.openxmlformats.org/officeDocument/2006/relationships/hyperlink" Target="https://programmers.co.kr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/>
          <p:nvPr/>
        </p:nvSpPr>
        <p:spPr>
          <a:xfrm>
            <a:off x="-2333642" y="-1750231"/>
            <a:ext cx="4667400" cy="3500400"/>
          </a:xfrm>
          <a:prstGeom prst="rect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4"/>
          <p:cNvSpPr/>
          <p:nvPr/>
        </p:nvSpPr>
        <p:spPr>
          <a:xfrm rot="-2648202">
            <a:off x="335035" y="-971862"/>
            <a:ext cx="2477983" cy="1875247"/>
          </a:xfrm>
          <a:prstGeom prst="triangle">
            <a:avLst>
              <a:gd fmla="val 2117" name="adj"/>
            </a:avLst>
          </a:prstGeom>
          <a:solidFill>
            <a:srgbClr val="538CD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5048244" y="4572008"/>
            <a:ext cx="2984100" cy="81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EC745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737249" y="2000243"/>
            <a:ext cx="10883400" cy="18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6092"/>
              </a:buClr>
              <a:buSzPts val="5400"/>
              <a:buFont typeface="Arial"/>
              <a:buNone/>
            </a:pPr>
            <a:r>
              <a:rPr b="1" lang="ko-KR" sz="5400">
                <a:solidFill>
                  <a:srgbClr val="366092"/>
                </a:solidFill>
              </a:rPr>
              <a:t>우수 학습 공동체</a:t>
            </a:r>
            <a:endParaRPr b="1" i="0" sz="5400" u="none" cap="none" strike="noStrike">
              <a:solidFill>
                <a:srgbClr val="366092"/>
              </a:solidFill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7914400" y="5193925"/>
            <a:ext cx="4500600" cy="11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538CD5"/>
                </a:solidFill>
              </a:rPr>
              <a:t>전화번호 	: 	010-4082-8382</a:t>
            </a:r>
            <a:endParaRPr b="1">
              <a:solidFill>
                <a:srgbClr val="538CD5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538CD5"/>
                </a:solidFill>
              </a:rPr>
              <a:t>이메일 	: 	</a:t>
            </a:r>
            <a:r>
              <a:rPr b="1" lang="ko-KR" u="sng">
                <a:solidFill>
                  <a:schemeClr val="hlink"/>
                </a:solidFill>
                <a:hlinkClick r:id="rId3"/>
              </a:rPr>
              <a:t>ghkdtkden93@naver.com</a:t>
            </a:r>
            <a:endParaRPr b="1">
              <a:solidFill>
                <a:srgbClr val="538CD5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538CD5"/>
                </a:solidFill>
              </a:rPr>
              <a:t>리</a:t>
            </a:r>
            <a:r>
              <a:rPr b="1" lang="ko-KR">
                <a:solidFill>
                  <a:srgbClr val="538CD5"/>
                </a:solidFill>
              </a:rPr>
              <a:t>더		:	황 상 두 </a:t>
            </a:r>
            <a:endParaRPr b="1">
              <a:solidFill>
                <a:srgbClr val="538CD5"/>
              </a:solidFill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1631550" y="3234454"/>
            <a:ext cx="8928900" cy="109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262626"/>
                </a:solidFill>
              </a:rPr>
              <a:t>알고리즘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3"/>
          <p:cNvSpPr/>
          <p:nvPr/>
        </p:nvSpPr>
        <p:spPr>
          <a:xfrm>
            <a:off x="1244906" y="1333041"/>
            <a:ext cx="10969200" cy="70200"/>
          </a:xfrm>
          <a:prstGeom prst="rect">
            <a:avLst/>
          </a:prstGeom>
          <a:solidFill>
            <a:srgbClr val="366092">
              <a:alpha val="4863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23"/>
          <p:cNvSpPr/>
          <p:nvPr/>
        </p:nvSpPr>
        <p:spPr>
          <a:xfrm>
            <a:off x="-2333642" y="-1750231"/>
            <a:ext cx="4667400" cy="3500400"/>
          </a:xfrm>
          <a:prstGeom prst="rect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23"/>
          <p:cNvSpPr/>
          <p:nvPr/>
        </p:nvSpPr>
        <p:spPr>
          <a:xfrm rot="-2648202">
            <a:off x="335035" y="-971862"/>
            <a:ext cx="2477983" cy="1875247"/>
          </a:xfrm>
          <a:prstGeom prst="triangle">
            <a:avLst>
              <a:gd fmla="val 2117" name="adj"/>
            </a:avLst>
          </a:prstGeom>
          <a:solidFill>
            <a:srgbClr val="538CD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23"/>
          <p:cNvSpPr txBox="1"/>
          <p:nvPr/>
        </p:nvSpPr>
        <p:spPr>
          <a:xfrm>
            <a:off x="927677" y="853887"/>
            <a:ext cx="58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9" name="Google Shape;289;p23"/>
          <p:cNvSpPr txBox="1"/>
          <p:nvPr/>
        </p:nvSpPr>
        <p:spPr>
          <a:xfrm>
            <a:off x="2576254" y="336021"/>
            <a:ext cx="7036500" cy="11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800"/>
              <a:buFont typeface="Arial"/>
              <a:buNone/>
            </a:pPr>
            <a:r>
              <a:rPr b="1" lang="ko-KR" sz="4800">
                <a:solidFill>
                  <a:srgbClr val="595959"/>
                </a:solidFill>
              </a:rPr>
              <a:t>목표 및 학습내용</a:t>
            </a:r>
            <a:endParaRPr/>
          </a:p>
        </p:txBody>
      </p:sp>
      <p:sp>
        <p:nvSpPr>
          <p:cNvPr id="290" name="Google Shape;290;p23"/>
          <p:cNvSpPr txBox="1"/>
          <p:nvPr/>
        </p:nvSpPr>
        <p:spPr>
          <a:xfrm>
            <a:off x="927677" y="774864"/>
            <a:ext cx="58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4000"/>
              <a:buFont typeface="Century Gothic"/>
              <a:buNone/>
            </a:pPr>
            <a:r>
              <a:rPr lang="ko-KR" sz="4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8</a:t>
            </a:r>
            <a:endParaRPr/>
          </a:p>
        </p:txBody>
      </p:sp>
      <p:grpSp>
        <p:nvGrpSpPr>
          <p:cNvPr id="291" name="Google Shape;291;p23"/>
          <p:cNvGrpSpPr/>
          <p:nvPr/>
        </p:nvGrpSpPr>
        <p:grpSpPr>
          <a:xfrm>
            <a:off x="1520328" y="1749566"/>
            <a:ext cx="3443665" cy="570900"/>
            <a:chOff x="2368627" y="1154165"/>
            <a:chExt cx="3443665" cy="570900"/>
          </a:xfrm>
        </p:grpSpPr>
        <p:sp>
          <p:nvSpPr>
            <p:cNvPr id="292" name="Google Shape;292;p23"/>
            <p:cNvSpPr txBox="1"/>
            <p:nvPr/>
          </p:nvSpPr>
          <p:spPr>
            <a:xfrm>
              <a:off x="2645492" y="1154165"/>
              <a:ext cx="3166800" cy="5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66092"/>
                </a:buClr>
                <a:buSzPts val="2000"/>
                <a:buFont typeface="Arial"/>
                <a:buNone/>
              </a:pPr>
              <a:r>
                <a:rPr b="1" lang="ko-KR" sz="2000">
                  <a:solidFill>
                    <a:srgbClr val="366092"/>
                  </a:solidFill>
                </a:rPr>
                <a:t>학습내용 요약</a:t>
              </a:r>
              <a:endParaRPr/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2368627" y="1224555"/>
              <a:ext cx="231300" cy="231300"/>
            </a:xfrm>
            <a:prstGeom prst="ellipse">
              <a:avLst/>
            </a:prstGeom>
            <a:solidFill>
              <a:srgbClr val="17365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294" name="Google Shape;294;p23"/>
          <p:cNvGraphicFramePr/>
          <p:nvPr/>
        </p:nvGraphicFramePr>
        <p:xfrm>
          <a:off x="952500" y="2283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{CA2D1065-F424-40DA-8EB1-19020FB7A8B8}</a:tableStyleId>
              </a:tblPr>
              <a:tblGrid>
                <a:gridCol w="2530925"/>
                <a:gridCol w="7756075"/>
              </a:tblGrid>
              <a:tr h="5565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>
                          <a:solidFill>
                            <a:srgbClr val="F3F3F3"/>
                          </a:solidFill>
                        </a:rPr>
                        <a:t>주차</a:t>
                      </a:r>
                      <a:endParaRPr sz="1800"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>
                          <a:solidFill>
                            <a:srgbClr val="F3F3F3"/>
                          </a:solidFill>
                        </a:rPr>
                        <a:t>내용</a:t>
                      </a:r>
                      <a:endParaRPr sz="1800"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000000"/>
                    </a:solidFill>
                  </a:tcPr>
                </a:tc>
              </a:tr>
              <a:tr h="6318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/>
                        <a:t>1주차</a:t>
                      </a:r>
                      <a:endParaRPr sz="18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solidFill>
                            <a:schemeClr val="dk1"/>
                          </a:solidFill>
                        </a:rPr>
                        <a:t>알고리즘이 집 설계도라고 할 때 집 재료에 해당하는 자료구조에 대하여 공부하였습니다.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6318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/>
                        <a:t>2주차</a:t>
                      </a:r>
                      <a:endParaRPr sz="18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알고리즘에서 3번째로 많이 나오며 최단 경로 알고리즘에 응용되어 사용되는 탐욕 알고리즘에 대하여 공부하였습니다. 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6318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/>
                        <a:t>3주차</a:t>
                      </a:r>
                      <a:endParaRPr sz="18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정보검</a:t>
                      </a:r>
                      <a:r>
                        <a:rPr lang="ko-KR"/>
                        <a:t>색 시 빠르게 탐색할 때 가장 빠르게 탐색 가능한 알고리즘인 이진 탐색에 대하여 공부하였습니다.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6318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/>
                        <a:t>4주차</a:t>
                      </a:r>
                      <a:endParaRPr sz="18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6318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/>
                        <a:t>5주차</a:t>
                      </a:r>
                      <a:endParaRPr sz="18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6318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/>
                        <a:t>6주차</a:t>
                      </a:r>
                      <a:endParaRPr sz="18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4"/>
          <p:cNvSpPr/>
          <p:nvPr/>
        </p:nvSpPr>
        <p:spPr>
          <a:xfrm>
            <a:off x="1244906" y="1333041"/>
            <a:ext cx="10969200" cy="70200"/>
          </a:xfrm>
          <a:prstGeom prst="rect">
            <a:avLst/>
          </a:prstGeom>
          <a:solidFill>
            <a:srgbClr val="366092">
              <a:alpha val="4863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24"/>
          <p:cNvSpPr/>
          <p:nvPr/>
        </p:nvSpPr>
        <p:spPr>
          <a:xfrm>
            <a:off x="-2333642" y="-1750231"/>
            <a:ext cx="4667400" cy="3500400"/>
          </a:xfrm>
          <a:prstGeom prst="rect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24"/>
          <p:cNvSpPr/>
          <p:nvPr/>
        </p:nvSpPr>
        <p:spPr>
          <a:xfrm rot="-2648202">
            <a:off x="335035" y="-971862"/>
            <a:ext cx="2477983" cy="1875247"/>
          </a:xfrm>
          <a:prstGeom prst="triangle">
            <a:avLst>
              <a:gd fmla="val 2117" name="adj"/>
            </a:avLst>
          </a:prstGeom>
          <a:solidFill>
            <a:srgbClr val="538CD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24"/>
          <p:cNvSpPr txBox="1"/>
          <p:nvPr/>
        </p:nvSpPr>
        <p:spPr>
          <a:xfrm>
            <a:off x="1917656" y="336021"/>
            <a:ext cx="8328600" cy="11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800"/>
              <a:buFont typeface="Arial"/>
              <a:buNone/>
            </a:pPr>
            <a:r>
              <a:rPr b="1" lang="ko-KR" sz="4800">
                <a:solidFill>
                  <a:srgbClr val="595959"/>
                </a:solidFill>
              </a:rPr>
              <a:t>알고리즘 해결 예시 (1)</a:t>
            </a:r>
            <a:endParaRPr/>
          </a:p>
        </p:txBody>
      </p:sp>
      <p:sp>
        <p:nvSpPr>
          <p:cNvPr id="304" name="Google Shape;304;p24"/>
          <p:cNvSpPr txBox="1"/>
          <p:nvPr/>
        </p:nvSpPr>
        <p:spPr>
          <a:xfrm>
            <a:off x="851474" y="774875"/>
            <a:ext cx="8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4000"/>
              <a:buFont typeface="Century Gothic"/>
              <a:buNone/>
            </a:pPr>
            <a:r>
              <a:rPr lang="ko-KR" sz="4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9</a:t>
            </a:r>
            <a:endParaRPr b="0" i="0" sz="4000" u="none" cap="none" strike="noStrike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5" name="Google Shape;305;p24"/>
          <p:cNvSpPr txBox="1"/>
          <p:nvPr/>
        </p:nvSpPr>
        <p:spPr>
          <a:xfrm>
            <a:off x="31875" y="1750175"/>
            <a:ext cx="5430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384"/>
              </a:lnSpc>
              <a:spcBef>
                <a:spcPts val="3900"/>
              </a:spcBef>
              <a:spcAft>
                <a:spcPts val="2100"/>
              </a:spcAft>
              <a:buNone/>
            </a:pPr>
            <a:r>
              <a:rPr b="1" lang="ko-KR" sz="1950">
                <a:solidFill>
                  <a:srgbClr val="5C5C5C"/>
                </a:solidFill>
              </a:rPr>
              <a:t>백준 알고리즘 - </a:t>
            </a:r>
            <a:r>
              <a:rPr b="1" lang="ko-KR" sz="1950">
                <a:solidFill>
                  <a:srgbClr val="5C5C5C"/>
                </a:solidFill>
              </a:rPr>
              <a:t>No.2839 설탕 배달 문제</a:t>
            </a:r>
            <a:endParaRPr b="1" sz="1950">
              <a:solidFill>
                <a:srgbClr val="5C5C5C"/>
              </a:solidFill>
            </a:endParaRPr>
          </a:p>
        </p:txBody>
      </p:sp>
      <p:pic>
        <p:nvPicPr>
          <p:cNvPr id="306" name="Google Shape;30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75" y="2450025"/>
            <a:ext cx="6471802" cy="4279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24"/>
          <p:cNvSpPr txBox="1"/>
          <p:nvPr/>
        </p:nvSpPr>
        <p:spPr>
          <a:xfrm>
            <a:off x="6585900" y="4922625"/>
            <a:ext cx="6051600" cy="18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384"/>
              </a:lnSpc>
              <a:spcBef>
                <a:spcPts val="3900"/>
              </a:spcBef>
              <a:spcAft>
                <a:spcPts val="0"/>
              </a:spcAft>
              <a:buNone/>
            </a:pPr>
            <a:r>
              <a:rPr b="1" lang="ko-KR" sz="1950">
                <a:solidFill>
                  <a:srgbClr val="5C5C5C"/>
                </a:solidFill>
              </a:rPr>
              <a:t>문제 해결</a:t>
            </a:r>
            <a:endParaRPr b="1" sz="1950">
              <a:solidFill>
                <a:srgbClr val="5C5C5C"/>
              </a:solidFill>
            </a:endParaRPr>
          </a:p>
          <a:p>
            <a:pPr indent="0" lvl="0" marL="0" rtl="0" algn="l">
              <a:lnSpc>
                <a:spcPct val="175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5C5C5C"/>
                </a:solidFill>
              </a:rPr>
              <a:t>5kg과 3kg으로 최소한의 봉지 개수를 만들어야 하므로, 처음에 입력받은 N을 5로 </a:t>
            </a:r>
            <a:endParaRPr sz="1200">
              <a:solidFill>
                <a:srgbClr val="5C5C5C"/>
              </a:solidFill>
            </a:endParaRPr>
          </a:p>
          <a:p>
            <a:pPr indent="0" lvl="0" marL="0" rtl="0" algn="l">
              <a:lnSpc>
                <a:spcPct val="175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5C5C5C"/>
                </a:solidFill>
              </a:rPr>
              <a:t>나누게 되면 나머지가 총 5개의 경우로 나뉘게 되고,</a:t>
            </a:r>
            <a:endParaRPr sz="1200">
              <a:solidFill>
                <a:srgbClr val="5C5C5C"/>
              </a:solidFill>
            </a:endParaRPr>
          </a:p>
          <a:p>
            <a:pPr indent="0" lvl="0" marL="0" rtl="0" algn="l">
              <a:lnSpc>
                <a:spcPct val="175000"/>
              </a:lnSpc>
              <a:spcBef>
                <a:spcPts val="2100"/>
              </a:spcBef>
              <a:spcAft>
                <a:spcPts val="2100"/>
              </a:spcAft>
              <a:buNone/>
            </a:pPr>
            <a:r>
              <a:rPr lang="ko-KR" sz="1200">
                <a:solidFill>
                  <a:srgbClr val="5C5C5C"/>
                </a:solidFill>
              </a:rPr>
              <a:t> 나머지가 0을 제외한 경우들은 3의 배수가 되도록 5를 덜 나눠줘야 합니다.</a:t>
            </a:r>
            <a:endParaRPr sz="1200">
              <a:solidFill>
                <a:srgbClr val="5C5C5C"/>
              </a:solidFill>
            </a:endParaRPr>
          </a:p>
        </p:txBody>
      </p:sp>
      <p:sp>
        <p:nvSpPr>
          <p:cNvPr id="308" name="Google Shape;308;p24"/>
          <p:cNvSpPr txBox="1"/>
          <p:nvPr/>
        </p:nvSpPr>
        <p:spPr>
          <a:xfrm>
            <a:off x="6585900" y="2428500"/>
            <a:ext cx="5606100" cy="200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384"/>
              </a:lnSpc>
              <a:spcBef>
                <a:spcPts val="3900"/>
              </a:spcBef>
              <a:spcAft>
                <a:spcPts val="0"/>
              </a:spcAft>
              <a:buNone/>
            </a:pPr>
            <a:r>
              <a:rPr b="1" lang="ko-KR" sz="1950">
                <a:solidFill>
                  <a:srgbClr val="5C5C5C"/>
                </a:solidFill>
              </a:rPr>
              <a:t>문제 이해</a:t>
            </a:r>
            <a:endParaRPr b="1" sz="1950">
              <a:solidFill>
                <a:srgbClr val="5C5C5C"/>
              </a:solidFill>
            </a:endParaRPr>
          </a:p>
          <a:p>
            <a:pPr indent="0" lvl="0" marL="0" rtl="0" algn="l">
              <a:lnSpc>
                <a:spcPct val="175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5C5C5C"/>
                </a:solidFill>
              </a:rPr>
              <a:t>N kg  (3 ≤ N ≤ 5000) 을 입력 받게 되고, 입력 받은 N은 3 또는 5로 완전히 나누어 </a:t>
            </a:r>
            <a:endParaRPr sz="1200">
              <a:solidFill>
                <a:srgbClr val="5C5C5C"/>
              </a:solidFill>
            </a:endParaRPr>
          </a:p>
          <a:p>
            <a:pPr indent="0" lvl="0" marL="0" rtl="0" algn="l">
              <a:lnSpc>
                <a:spcPct val="175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5C5C5C"/>
                </a:solidFill>
              </a:rPr>
              <a:t>떨어져야 합니다. 만약 3과 5로 N을 정확히 나눌 수 없다면 </a:t>
            </a:r>
            <a:endParaRPr sz="1200">
              <a:solidFill>
                <a:srgbClr val="5C5C5C"/>
              </a:solidFill>
            </a:endParaRPr>
          </a:p>
          <a:p>
            <a:pPr indent="0" lvl="0" marL="0" rtl="0" algn="l">
              <a:lnSpc>
                <a:spcPct val="175000"/>
              </a:lnSpc>
              <a:spcBef>
                <a:spcPts val="2100"/>
              </a:spcBef>
              <a:spcAft>
                <a:spcPts val="2100"/>
              </a:spcAft>
              <a:buNone/>
            </a:pPr>
            <a:r>
              <a:rPr lang="ko-KR" sz="1200">
                <a:solidFill>
                  <a:srgbClr val="5C5C5C"/>
                </a:solidFill>
              </a:rPr>
              <a:t>-1을 출력하게 만들어야 합니다.</a:t>
            </a:r>
            <a:endParaRPr sz="1200">
              <a:solidFill>
                <a:srgbClr val="5C5C5C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5"/>
          <p:cNvSpPr/>
          <p:nvPr/>
        </p:nvSpPr>
        <p:spPr>
          <a:xfrm>
            <a:off x="5030925" y="2405900"/>
            <a:ext cx="3894000" cy="4452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5"/>
          <p:cNvSpPr/>
          <p:nvPr/>
        </p:nvSpPr>
        <p:spPr>
          <a:xfrm>
            <a:off x="1244906" y="1333041"/>
            <a:ext cx="10969200" cy="70200"/>
          </a:xfrm>
          <a:prstGeom prst="rect">
            <a:avLst/>
          </a:prstGeom>
          <a:solidFill>
            <a:srgbClr val="366092">
              <a:alpha val="4863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25"/>
          <p:cNvSpPr/>
          <p:nvPr/>
        </p:nvSpPr>
        <p:spPr>
          <a:xfrm>
            <a:off x="-2333642" y="-1750231"/>
            <a:ext cx="4667400" cy="3500400"/>
          </a:xfrm>
          <a:prstGeom prst="rect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25"/>
          <p:cNvSpPr/>
          <p:nvPr/>
        </p:nvSpPr>
        <p:spPr>
          <a:xfrm rot="-2648202">
            <a:off x="335035" y="-971862"/>
            <a:ext cx="2477983" cy="1875247"/>
          </a:xfrm>
          <a:prstGeom prst="triangle">
            <a:avLst>
              <a:gd fmla="val 2117" name="adj"/>
            </a:avLst>
          </a:prstGeom>
          <a:solidFill>
            <a:srgbClr val="538CD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25"/>
          <p:cNvSpPr txBox="1"/>
          <p:nvPr/>
        </p:nvSpPr>
        <p:spPr>
          <a:xfrm>
            <a:off x="1917656" y="336021"/>
            <a:ext cx="8328600" cy="11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800"/>
              <a:buFont typeface="Arial"/>
              <a:buNone/>
            </a:pPr>
            <a:r>
              <a:rPr b="1" lang="ko-KR" sz="4800">
                <a:solidFill>
                  <a:srgbClr val="595959"/>
                </a:solidFill>
              </a:rPr>
              <a:t>알고리즘 해결 예시 (1)</a:t>
            </a:r>
            <a:endParaRPr/>
          </a:p>
        </p:txBody>
      </p:sp>
      <p:sp>
        <p:nvSpPr>
          <p:cNvPr id="319" name="Google Shape;319;p25"/>
          <p:cNvSpPr txBox="1"/>
          <p:nvPr/>
        </p:nvSpPr>
        <p:spPr>
          <a:xfrm>
            <a:off x="851474" y="774875"/>
            <a:ext cx="8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4000"/>
              <a:buFont typeface="Century Gothic"/>
              <a:buNone/>
            </a:pPr>
            <a:r>
              <a:rPr lang="ko-KR" sz="4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10</a:t>
            </a:r>
            <a:endParaRPr b="0" i="0" sz="4000" u="none" cap="none" strike="noStrike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0" name="Google Shape;320;p25"/>
          <p:cNvSpPr txBox="1"/>
          <p:nvPr/>
        </p:nvSpPr>
        <p:spPr>
          <a:xfrm>
            <a:off x="31875" y="1750175"/>
            <a:ext cx="5430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384"/>
              </a:lnSpc>
              <a:spcBef>
                <a:spcPts val="3900"/>
              </a:spcBef>
              <a:spcAft>
                <a:spcPts val="2100"/>
              </a:spcAft>
              <a:buNone/>
            </a:pPr>
            <a:r>
              <a:rPr b="1" lang="ko-KR" sz="1950">
                <a:solidFill>
                  <a:srgbClr val="5C5C5C"/>
                </a:solidFill>
              </a:rPr>
              <a:t>백준 알고리즘 - No.2839 설탕 배달 문제</a:t>
            </a:r>
            <a:endParaRPr b="1" sz="1950">
              <a:solidFill>
                <a:srgbClr val="5C5C5C"/>
              </a:solidFill>
            </a:endParaRPr>
          </a:p>
        </p:txBody>
      </p:sp>
      <p:pic>
        <p:nvPicPr>
          <p:cNvPr id="321" name="Google Shape;32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75" y="2821475"/>
            <a:ext cx="4217350" cy="38327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5"/>
          <p:cNvSpPr txBox="1"/>
          <p:nvPr/>
        </p:nvSpPr>
        <p:spPr>
          <a:xfrm>
            <a:off x="0" y="2288625"/>
            <a:ext cx="1245000" cy="54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384"/>
              </a:lnSpc>
              <a:spcBef>
                <a:spcPts val="3900"/>
              </a:spcBef>
              <a:spcAft>
                <a:spcPts val="2100"/>
              </a:spcAft>
              <a:buNone/>
            </a:pPr>
            <a:r>
              <a:rPr b="1" lang="ko-KR" sz="1950">
                <a:solidFill>
                  <a:srgbClr val="5C5C5C"/>
                </a:solidFill>
              </a:rPr>
              <a:t>문제 해결</a:t>
            </a:r>
            <a:endParaRPr/>
          </a:p>
        </p:txBody>
      </p:sp>
      <p:sp>
        <p:nvSpPr>
          <p:cNvPr id="323" name="Google Shape;323;p25"/>
          <p:cNvSpPr txBox="1"/>
          <p:nvPr/>
        </p:nvSpPr>
        <p:spPr>
          <a:xfrm>
            <a:off x="553925" y="2211275"/>
            <a:ext cx="9015000" cy="561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3765550" lvl="0" marL="6858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5C5C5C"/>
              </a:buClr>
              <a:buSzPts val="900"/>
              <a:buChar char="●"/>
            </a:pPr>
            <a:r>
              <a:rPr b="1" lang="ko-KR" sz="900">
                <a:solidFill>
                  <a:srgbClr val="5C5C5C"/>
                </a:solidFill>
              </a:rPr>
              <a:t>나머지가 0일 경우 (ex. 15 ÷ 3)</a:t>
            </a:r>
            <a:endParaRPr b="1" sz="900">
              <a:solidFill>
                <a:srgbClr val="5C5C5C"/>
              </a:solidFill>
            </a:endParaRPr>
          </a:p>
          <a:p>
            <a:pPr indent="37655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C5C5C"/>
              </a:buClr>
              <a:buSzPts val="900"/>
              <a:buChar char="○"/>
            </a:pPr>
            <a:r>
              <a:rPr lang="ko-KR" sz="900">
                <a:solidFill>
                  <a:srgbClr val="5C5C5C"/>
                </a:solidFill>
              </a:rPr>
              <a:t>총 봉지 = 5로 나눈 몫 + </a:t>
            </a:r>
            <a:r>
              <a:rPr b="1" lang="ko-KR" sz="900">
                <a:solidFill>
                  <a:srgbClr val="5C5C5C"/>
                </a:solidFill>
              </a:rPr>
              <a:t>0</a:t>
            </a:r>
            <a:endParaRPr sz="900">
              <a:solidFill>
                <a:srgbClr val="5C5C5C"/>
              </a:solidFill>
            </a:endParaRPr>
          </a:p>
          <a:p>
            <a:pPr indent="3765550" lvl="0" marL="6858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5C5C5C"/>
              </a:buClr>
              <a:buSzPts val="900"/>
              <a:buChar char="●"/>
            </a:pPr>
            <a:r>
              <a:rPr b="1" lang="ko-KR" sz="900">
                <a:solidFill>
                  <a:srgbClr val="5C5C5C"/>
                </a:solidFill>
              </a:rPr>
              <a:t>나머지가 1일 경우 (ex. 16 ÷ 3)</a:t>
            </a:r>
            <a:endParaRPr b="1" sz="900">
              <a:solidFill>
                <a:srgbClr val="5C5C5C"/>
              </a:solidFill>
            </a:endParaRPr>
          </a:p>
          <a:p>
            <a:pPr indent="3765550" lvl="1" marL="13716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5C5C5C"/>
              </a:buClr>
              <a:buSzPts val="900"/>
              <a:buChar char="○"/>
            </a:pPr>
            <a:r>
              <a:rPr lang="ko-KR" sz="900">
                <a:solidFill>
                  <a:srgbClr val="5C5C5C"/>
                </a:solidFill>
              </a:rPr>
              <a:t>총 봉지 = (5로 나눈 몫 - 1) + 나머지 6</a:t>
            </a:r>
            <a:endParaRPr sz="900">
              <a:solidFill>
                <a:srgbClr val="5C5C5C"/>
              </a:solidFill>
            </a:endParaRPr>
          </a:p>
          <a:p>
            <a:pPr indent="3765550" lvl="1" marL="13716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5C5C5C"/>
              </a:buClr>
              <a:buSzPts val="900"/>
              <a:buChar char="○"/>
            </a:pPr>
            <a:r>
              <a:rPr lang="ko-KR" sz="900">
                <a:solidFill>
                  <a:srgbClr val="5C5C5C"/>
                </a:solidFill>
              </a:rPr>
              <a:t>​		= (5로 나눈 몫 </a:t>
            </a:r>
            <a:r>
              <a:rPr b="1" lang="ko-KR" sz="900">
                <a:solidFill>
                  <a:srgbClr val="5C5C5C"/>
                </a:solidFill>
              </a:rPr>
              <a:t>- 1</a:t>
            </a:r>
            <a:r>
              <a:rPr lang="ko-KR" sz="900">
                <a:solidFill>
                  <a:srgbClr val="5C5C5C"/>
                </a:solidFill>
              </a:rPr>
              <a:t>) + (3 kg 봉지 * </a:t>
            </a:r>
            <a:r>
              <a:rPr b="1" lang="ko-KR" sz="900">
                <a:solidFill>
                  <a:srgbClr val="5C5C5C"/>
                </a:solidFill>
              </a:rPr>
              <a:t>2</a:t>
            </a:r>
            <a:r>
              <a:rPr lang="ko-KR" sz="900">
                <a:solidFill>
                  <a:srgbClr val="5C5C5C"/>
                </a:solidFill>
              </a:rPr>
              <a:t>)</a:t>
            </a:r>
            <a:endParaRPr sz="900">
              <a:solidFill>
                <a:srgbClr val="5C5C5C"/>
              </a:solidFill>
            </a:endParaRPr>
          </a:p>
          <a:p>
            <a:pPr indent="3765550" lvl="1" marL="13716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5C5C5C"/>
              </a:buClr>
              <a:buSzPts val="900"/>
              <a:buChar char="○"/>
            </a:pPr>
            <a:r>
              <a:rPr lang="ko-KR" sz="900">
                <a:solidFill>
                  <a:srgbClr val="5C5C5C"/>
                </a:solidFill>
              </a:rPr>
              <a:t>​		= 5로 나눈 몫 + </a:t>
            </a:r>
            <a:r>
              <a:rPr b="1" lang="ko-KR" sz="900">
                <a:solidFill>
                  <a:srgbClr val="5C5C5C"/>
                </a:solidFill>
              </a:rPr>
              <a:t>1</a:t>
            </a:r>
            <a:endParaRPr b="1" sz="900">
              <a:solidFill>
                <a:srgbClr val="5C5C5C"/>
              </a:solidFill>
            </a:endParaRPr>
          </a:p>
          <a:p>
            <a:pPr indent="3765550" lvl="1" marL="13716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5C5C5C"/>
              </a:buClr>
              <a:buSzPts val="900"/>
              <a:buChar char="○"/>
            </a:pPr>
            <a:r>
              <a:rPr lang="ko-KR" sz="900">
                <a:solidFill>
                  <a:srgbClr val="5C5C5C"/>
                </a:solidFill>
              </a:rPr>
              <a:t>​		</a:t>
            </a:r>
            <a:endParaRPr sz="900">
              <a:solidFill>
                <a:srgbClr val="5C5C5C"/>
              </a:solidFill>
            </a:endParaRPr>
          </a:p>
          <a:p>
            <a:pPr indent="3765550" lvl="0" marL="6858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5C5C5C"/>
              </a:buClr>
              <a:buSzPts val="900"/>
              <a:buChar char="●"/>
            </a:pPr>
            <a:r>
              <a:rPr b="1" lang="ko-KR" sz="900">
                <a:solidFill>
                  <a:srgbClr val="5C5C5C"/>
                </a:solidFill>
              </a:rPr>
              <a:t>나머지가 2일 경우 (ex. 17 ÷ 3)</a:t>
            </a:r>
            <a:endParaRPr b="1" sz="900">
              <a:solidFill>
                <a:srgbClr val="5C5C5C"/>
              </a:solidFill>
            </a:endParaRPr>
          </a:p>
          <a:p>
            <a:pPr indent="3765550" lvl="1" marL="13716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5C5C5C"/>
              </a:buClr>
              <a:buSzPts val="900"/>
              <a:buChar char="○"/>
            </a:pPr>
            <a:r>
              <a:rPr lang="ko-KR" sz="900">
                <a:solidFill>
                  <a:srgbClr val="5C5C5C"/>
                </a:solidFill>
              </a:rPr>
              <a:t>총 봉지 = (5로 나눈 몫 - 2) + 나머지 12</a:t>
            </a:r>
            <a:endParaRPr sz="900">
              <a:solidFill>
                <a:srgbClr val="5C5C5C"/>
              </a:solidFill>
            </a:endParaRPr>
          </a:p>
          <a:p>
            <a:pPr indent="3765550" lvl="1" marL="13716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5C5C5C"/>
              </a:buClr>
              <a:buSzPts val="900"/>
              <a:buChar char="○"/>
            </a:pPr>
            <a:r>
              <a:rPr lang="ko-KR" sz="900">
                <a:solidFill>
                  <a:srgbClr val="5C5C5C"/>
                </a:solidFill>
              </a:rPr>
              <a:t>​		= (5로 나눈 몫 </a:t>
            </a:r>
            <a:r>
              <a:rPr b="1" lang="ko-KR" sz="900">
                <a:solidFill>
                  <a:srgbClr val="5C5C5C"/>
                </a:solidFill>
              </a:rPr>
              <a:t>- 2</a:t>
            </a:r>
            <a:r>
              <a:rPr lang="ko-KR" sz="900">
                <a:solidFill>
                  <a:srgbClr val="5C5C5C"/>
                </a:solidFill>
              </a:rPr>
              <a:t>) + (3 kg 봉지 * </a:t>
            </a:r>
            <a:r>
              <a:rPr b="1" lang="ko-KR" sz="900">
                <a:solidFill>
                  <a:srgbClr val="5C5C5C"/>
                </a:solidFill>
              </a:rPr>
              <a:t>4</a:t>
            </a:r>
            <a:r>
              <a:rPr lang="ko-KR" sz="900">
                <a:solidFill>
                  <a:srgbClr val="5C5C5C"/>
                </a:solidFill>
              </a:rPr>
              <a:t>)</a:t>
            </a:r>
            <a:endParaRPr sz="900">
              <a:solidFill>
                <a:srgbClr val="5C5C5C"/>
              </a:solidFill>
            </a:endParaRPr>
          </a:p>
          <a:p>
            <a:pPr indent="3765550" lvl="1" marL="13716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5C5C5C"/>
              </a:buClr>
              <a:buSzPts val="900"/>
              <a:buChar char="○"/>
            </a:pPr>
            <a:r>
              <a:rPr lang="ko-KR" sz="900">
                <a:solidFill>
                  <a:srgbClr val="5C5C5C"/>
                </a:solidFill>
              </a:rPr>
              <a:t>​		= 5로 나눈 몫 + </a:t>
            </a:r>
            <a:r>
              <a:rPr b="1" lang="ko-KR" sz="900">
                <a:solidFill>
                  <a:srgbClr val="5C5C5C"/>
                </a:solidFill>
              </a:rPr>
              <a:t>2</a:t>
            </a:r>
            <a:endParaRPr sz="900">
              <a:solidFill>
                <a:srgbClr val="5C5C5C"/>
              </a:solidFill>
            </a:endParaRPr>
          </a:p>
          <a:p>
            <a:pPr indent="3765550" lvl="0" marL="6858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5C5C5C"/>
              </a:buClr>
              <a:buSzPts val="900"/>
              <a:buChar char="●"/>
            </a:pPr>
            <a:r>
              <a:rPr b="1" lang="ko-KR" sz="900">
                <a:solidFill>
                  <a:srgbClr val="5C5C5C"/>
                </a:solidFill>
              </a:rPr>
              <a:t>나머지가 3일 경우 (ex. 18 ÷ 3)</a:t>
            </a:r>
            <a:endParaRPr b="1" sz="900">
              <a:solidFill>
                <a:srgbClr val="5C5C5C"/>
              </a:solidFill>
            </a:endParaRPr>
          </a:p>
          <a:p>
            <a:pPr indent="3765550" lvl="1" marL="13716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5C5C5C"/>
              </a:buClr>
              <a:buSzPts val="900"/>
              <a:buChar char="○"/>
            </a:pPr>
            <a:r>
              <a:rPr lang="ko-KR" sz="900">
                <a:solidFill>
                  <a:srgbClr val="5C5C5C"/>
                </a:solidFill>
              </a:rPr>
              <a:t>총 봉지 = (5로 나눈 몫) + 나머지 3</a:t>
            </a:r>
            <a:endParaRPr sz="900">
              <a:solidFill>
                <a:srgbClr val="5C5C5C"/>
              </a:solidFill>
            </a:endParaRPr>
          </a:p>
          <a:p>
            <a:pPr indent="3765550" lvl="1" marL="13716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5C5C5C"/>
              </a:buClr>
              <a:buSzPts val="900"/>
              <a:buChar char="○"/>
            </a:pPr>
            <a:r>
              <a:rPr lang="ko-KR" sz="900">
                <a:solidFill>
                  <a:srgbClr val="5C5C5C"/>
                </a:solidFill>
              </a:rPr>
              <a:t>​		= (5로 나눈 몫) + (3 kg 봉지 * </a:t>
            </a:r>
            <a:r>
              <a:rPr b="1" lang="ko-KR" sz="900">
                <a:solidFill>
                  <a:srgbClr val="5C5C5C"/>
                </a:solidFill>
              </a:rPr>
              <a:t>1</a:t>
            </a:r>
            <a:r>
              <a:rPr lang="ko-KR" sz="900">
                <a:solidFill>
                  <a:srgbClr val="5C5C5C"/>
                </a:solidFill>
              </a:rPr>
              <a:t>)</a:t>
            </a:r>
            <a:endParaRPr sz="900">
              <a:solidFill>
                <a:srgbClr val="5C5C5C"/>
              </a:solidFill>
            </a:endParaRPr>
          </a:p>
          <a:p>
            <a:pPr indent="3765550" lvl="1" marL="13716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5C5C5C"/>
              </a:buClr>
              <a:buSzPts val="900"/>
              <a:buChar char="○"/>
            </a:pPr>
            <a:r>
              <a:rPr lang="ko-KR" sz="900">
                <a:solidFill>
                  <a:srgbClr val="5C5C5C"/>
                </a:solidFill>
              </a:rPr>
              <a:t>​		= 5로 나눈 몫 + </a:t>
            </a:r>
            <a:r>
              <a:rPr b="1" lang="ko-KR" sz="900">
                <a:solidFill>
                  <a:srgbClr val="5C5C5C"/>
                </a:solidFill>
              </a:rPr>
              <a:t>1</a:t>
            </a:r>
            <a:endParaRPr sz="900">
              <a:solidFill>
                <a:srgbClr val="5C5C5C"/>
              </a:solidFill>
            </a:endParaRPr>
          </a:p>
          <a:p>
            <a:pPr indent="3765550" lvl="0" marL="6858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5C5C5C"/>
              </a:buClr>
              <a:buSzPts val="900"/>
              <a:buChar char="●"/>
            </a:pPr>
            <a:r>
              <a:rPr b="1" lang="ko-KR" sz="900">
                <a:solidFill>
                  <a:srgbClr val="5C5C5C"/>
                </a:solidFill>
              </a:rPr>
              <a:t>나머지가 4일 경우 (ex. 19 ÷ 3)</a:t>
            </a:r>
            <a:endParaRPr b="1" sz="900">
              <a:solidFill>
                <a:srgbClr val="5C5C5C"/>
              </a:solidFill>
            </a:endParaRPr>
          </a:p>
          <a:p>
            <a:pPr indent="3765550" lvl="1" marL="13716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5C5C5C"/>
              </a:buClr>
              <a:buSzPts val="900"/>
              <a:buChar char="○"/>
            </a:pPr>
            <a:r>
              <a:rPr lang="ko-KR" sz="900">
                <a:solidFill>
                  <a:srgbClr val="5C5C5C"/>
                </a:solidFill>
              </a:rPr>
              <a:t>총 봉지 = (5로 나눈 몫 - 1) + 나머지 9</a:t>
            </a:r>
            <a:endParaRPr sz="900">
              <a:solidFill>
                <a:srgbClr val="5C5C5C"/>
              </a:solidFill>
            </a:endParaRPr>
          </a:p>
          <a:p>
            <a:pPr indent="3765550" lvl="1" marL="13716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5C5C5C"/>
              </a:buClr>
              <a:buSzPts val="900"/>
              <a:buChar char="○"/>
            </a:pPr>
            <a:r>
              <a:rPr lang="ko-KR" sz="900">
                <a:solidFill>
                  <a:srgbClr val="5C5C5C"/>
                </a:solidFill>
              </a:rPr>
              <a:t>​		= (5로 나눈 몫 - </a:t>
            </a:r>
            <a:r>
              <a:rPr b="1" lang="ko-KR" sz="900">
                <a:solidFill>
                  <a:srgbClr val="5C5C5C"/>
                </a:solidFill>
              </a:rPr>
              <a:t>1</a:t>
            </a:r>
            <a:r>
              <a:rPr lang="ko-KR" sz="900">
                <a:solidFill>
                  <a:srgbClr val="5C5C5C"/>
                </a:solidFill>
              </a:rPr>
              <a:t>) + (3 kg 봉지 * </a:t>
            </a:r>
            <a:r>
              <a:rPr b="1" lang="ko-KR" sz="900">
                <a:solidFill>
                  <a:srgbClr val="5C5C5C"/>
                </a:solidFill>
              </a:rPr>
              <a:t>3</a:t>
            </a:r>
            <a:r>
              <a:rPr lang="ko-KR" sz="900">
                <a:solidFill>
                  <a:srgbClr val="5C5C5C"/>
                </a:solidFill>
              </a:rPr>
              <a:t>)</a:t>
            </a:r>
            <a:endParaRPr sz="900">
              <a:solidFill>
                <a:srgbClr val="5C5C5C"/>
              </a:solidFill>
            </a:endParaRPr>
          </a:p>
          <a:p>
            <a:pPr indent="3765550" lvl="1" marL="13716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5C5C5C"/>
              </a:buClr>
              <a:buSzPts val="900"/>
              <a:buChar char="○"/>
            </a:pPr>
            <a:r>
              <a:rPr lang="ko-KR" sz="900">
                <a:solidFill>
                  <a:srgbClr val="5C5C5C"/>
                </a:solidFill>
              </a:rPr>
              <a:t>​		= 5로 나눈 몫 + </a:t>
            </a:r>
            <a:r>
              <a:rPr b="1" lang="ko-KR" sz="900">
                <a:solidFill>
                  <a:srgbClr val="5C5C5C"/>
                </a:solidFill>
              </a:rPr>
              <a:t>2</a:t>
            </a:r>
            <a:endParaRPr b="1" sz="900">
              <a:solidFill>
                <a:srgbClr val="5C5C5C"/>
              </a:solidFill>
            </a:endParaRPr>
          </a:p>
        </p:txBody>
      </p:sp>
      <p:sp>
        <p:nvSpPr>
          <p:cNvPr id="324" name="Google Shape;324;p25"/>
          <p:cNvSpPr/>
          <p:nvPr/>
        </p:nvSpPr>
        <p:spPr>
          <a:xfrm>
            <a:off x="4517000" y="4373650"/>
            <a:ext cx="476100" cy="4611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5"/>
          <p:cNvSpPr/>
          <p:nvPr/>
        </p:nvSpPr>
        <p:spPr>
          <a:xfrm>
            <a:off x="8988675" y="4373650"/>
            <a:ext cx="476100" cy="4611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5"/>
          <p:cNvSpPr txBox="1"/>
          <p:nvPr/>
        </p:nvSpPr>
        <p:spPr>
          <a:xfrm>
            <a:off x="9214100" y="1923525"/>
            <a:ext cx="3000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384"/>
              </a:lnSpc>
              <a:spcBef>
                <a:spcPts val="3900"/>
              </a:spcBef>
              <a:spcAft>
                <a:spcPts val="2100"/>
              </a:spcAft>
              <a:buNone/>
            </a:pPr>
            <a:r>
              <a:rPr b="1" lang="ko-KR" sz="1950">
                <a:solidFill>
                  <a:srgbClr val="5C5C5C"/>
                </a:solidFill>
              </a:rPr>
              <a:t>프로그램 구현(C)</a:t>
            </a:r>
            <a:endParaRPr b="1" sz="1950">
              <a:solidFill>
                <a:srgbClr val="5C5C5C"/>
              </a:solidFill>
            </a:endParaRPr>
          </a:p>
        </p:txBody>
      </p:sp>
      <p:sp>
        <p:nvSpPr>
          <p:cNvPr id="327" name="Google Shape;327;p25"/>
          <p:cNvSpPr txBox="1"/>
          <p:nvPr/>
        </p:nvSpPr>
        <p:spPr>
          <a:xfrm>
            <a:off x="9435350" y="2288625"/>
            <a:ext cx="2557500" cy="43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55555"/>
                </a:solidFill>
                <a:latin typeface="Verdana"/>
                <a:ea typeface="Verdana"/>
                <a:cs typeface="Verdana"/>
                <a:sym typeface="Verdana"/>
              </a:rPr>
              <a:t>#include &lt;stdio.h&gt;</a:t>
            </a:r>
            <a:endParaRPr sz="800">
              <a:solidFill>
                <a:srgbClr val="555555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​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008855"/>
                </a:solidFill>
                <a:highlight>
                  <a:srgbClr val="F6F7F8"/>
                </a:highlight>
              </a:rPr>
              <a:t>int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0000FF"/>
                </a:solidFill>
                <a:highlight>
                  <a:srgbClr val="F6F7F8"/>
                </a:highlight>
              </a:rPr>
              <a:t>main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() {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</a:t>
            </a:r>
            <a:r>
              <a:rPr lang="ko-KR" sz="800">
                <a:solidFill>
                  <a:srgbClr val="008855"/>
                </a:solidFill>
                <a:highlight>
                  <a:srgbClr val="F6F7F8"/>
                </a:highlight>
              </a:rPr>
              <a:t>int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n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;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scanf_s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(</a:t>
            </a:r>
            <a:r>
              <a:rPr lang="ko-KR" sz="800">
                <a:solidFill>
                  <a:srgbClr val="AA1111"/>
                </a:solidFill>
                <a:highlight>
                  <a:srgbClr val="F6F7F8"/>
                </a:highlight>
              </a:rPr>
              <a:t>"%d"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,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&amp;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n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);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​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</a:t>
            </a:r>
            <a:r>
              <a:rPr lang="ko-KR" sz="800">
                <a:solidFill>
                  <a:srgbClr val="008855"/>
                </a:solidFill>
                <a:highlight>
                  <a:srgbClr val="F6F7F8"/>
                </a:highlight>
              </a:rPr>
              <a:t>int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quo5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=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n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/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116644"/>
                </a:solidFill>
                <a:highlight>
                  <a:srgbClr val="F6F7F8"/>
                </a:highlight>
              </a:rPr>
              <a:t>5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;   </a:t>
            </a:r>
            <a:r>
              <a:rPr lang="ko-KR" sz="800">
                <a:solidFill>
                  <a:srgbClr val="AA5500"/>
                </a:solidFill>
                <a:highlight>
                  <a:srgbClr val="F6F7F8"/>
                </a:highlight>
              </a:rPr>
              <a:t>// 5로 나눈 몫</a:t>
            </a:r>
            <a:endParaRPr sz="800">
              <a:solidFill>
                <a:srgbClr val="AA5500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</a:t>
            </a:r>
            <a:r>
              <a:rPr lang="ko-KR" sz="800">
                <a:solidFill>
                  <a:srgbClr val="008855"/>
                </a:solidFill>
                <a:highlight>
                  <a:srgbClr val="F6F7F8"/>
                </a:highlight>
              </a:rPr>
              <a:t>int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rem5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=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n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%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116644"/>
                </a:solidFill>
                <a:highlight>
                  <a:srgbClr val="F6F7F8"/>
                </a:highlight>
              </a:rPr>
              <a:t>5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;   </a:t>
            </a:r>
            <a:r>
              <a:rPr lang="ko-KR" sz="800">
                <a:solidFill>
                  <a:srgbClr val="AA5500"/>
                </a:solidFill>
                <a:highlight>
                  <a:srgbClr val="F6F7F8"/>
                </a:highlight>
              </a:rPr>
              <a:t>// 5로 나눈 나머지</a:t>
            </a:r>
            <a:endParaRPr sz="800">
              <a:solidFill>
                <a:srgbClr val="AA5500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</a:t>
            </a:r>
            <a:r>
              <a:rPr lang="ko-KR" sz="800">
                <a:solidFill>
                  <a:srgbClr val="008855"/>
                </a:solidFill>
                <a:highlight>
                  <a:srgbClr val="F6F7F8"/>
                </a:highlight>
              </a:rPr>
              <a:t>int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total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=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116644"/>
                </a:solidFill>
                <a:highlight>
                  <a:srgbClr val="F6F7F8"/>
                </a:highlight>
              </a:rPr>
              <a:t>0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;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​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</a:t>
            </a:r>
            <a:r>
              <a:rPr lang="ko-KR" sz="800">
                <a:solidFill>
                  <a:srgbClr val="770088"/>
                </a:solidFill>
                <a:highlight>
                  <a:srgbClr val="F6F7F8"/>
                </a:highlight>
              </a:rPr>
              <a:t>if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(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n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&lt;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116644"/>
                </a:solidFill>
                <a:highlight>
                  <a:srgbClr val="F6F7F8"/>
                </a:highlight>
              </a:rPr>
              <a:t>3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||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n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&gt;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116644"/>
                </a:solidFill>
                <a:highlight>
                  <a:srgbClr val="F6F7F8"/>
                </a:highlight>
              </a:rPr>
              <a:t>5000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||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n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==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116644"/>
                </a:solidFill>
                <a:highlight>
                  <a:srgbClr val="F6F7F8"/>
                </a:highlight>
              </a:rPr>
              <a:t>4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||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n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==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116644"/>
                </a:solidFill>
                <a:highlight>
                  <a:srgbClr val="F6F7F8"/>
                </a:highlight>
              </a:rPr>
              <a:t>7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) {   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  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printf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(</a:t>
            </a:r>
            <a:r>
              <a:rPr lang="ko-KR" sz="800">
                <a:solidFill>
                  <a:srgbClr val="AA1111"/>
                </a:solidFill>
                <a:highlight>
                  <a:srgbClr val="F6F7F8"/>
                </a:highlight>
              </a:rPr>
              <a:t>"-1\n"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);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}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</a:t>
            </a:r>
            <a:r>
              <a:rPr lang="ko-KR" sz="800">
                <a:solidFill>
                  <a:srgbClr val="770088"/>
                </a:solidFill>
                <a:highlight>
                  <a:srgbClr val="F6F7F8"/>
                </a:highlight>
              </a:rPr>
              <a:t>else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{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   </a:t>
            </a:r>
            <a:r>
              <a:rPr lang="ko-KR" sz="800">
                <a:solidFill>
                  <a:srgbClr val="770088"/>
                </a:solidFill>
                <a:highlight>
                  <a:srgbClr val="F6F7F8"/>
                </a:highlight>
              </a:rPr>
              <a:t>if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(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rem5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==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116644"/>
                </a:solidFill>
                <a:highlight>
                  <a:srgbClr val="F6F7F8"/>
                </a:highlight>
              </a:rPr>
              <a:t>0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) {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     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total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=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quo5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;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     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printf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(</a:t>
            </a:r>
            <a:r>
              <a:rPr lang="ko-KR" sz="800">
                <a:solidFill>
                  <a:srgbClr val="AA1111"/>
                </a:solidFill>
                <a:highlight>
                  <a:srgbClr val="F6F7F8"/>
                </a:highlight>
              </a:rPr>
              <a:t>"%d\n"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,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total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);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   }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   </a:t>
            </a:r>
            <a:r>
              <a:rPr lang="ko-KR" sz="800">
                <a:solidFill>
                  <a:srgbClr val="770088"/>
                </a:solidFill>
                <a:highlight>
                  <a:srgbClr val="F6F7F8"/>
                </a:highlight>
              </a:rPr>
              <a:t>if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(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rem5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==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116644"/>
                </a:solidFill>
                <a:highlight>
                  <a:srgbClr val="F6F7F8"/>
                </a:highlight>
              </a:rPr>
              <a:t>1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) {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     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total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=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quo5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+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116644"/>
                </a:solidFill>
                <a:highlight>
                  <a:srgbClr val="F6F7F8"/>
                </a:highlight>
              </a:rPr>
              <a:t>1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;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     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printf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(</a:t>
            </a:r>
            <a:r>
              <a:rPr lang="ko-KR" sz="800">
                <a:solidFill>
                  <a:srgbClr val="AA1111"/>
                </a:solidFill>
                <a:highlight>
                  <a:srgbClr val="F6F7F8"/>
                </a:highlight>
              </a:rPr>
              <a:t>"%d\n"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,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total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);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   }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   </a:t>
            </a:r>
            <a:r>
              <a:rPr lang="ko-KR" sz="800">
                <a:solidFill>
                  <a:srgbClr val="770088"/>
                </a:solidFill>
                <a:highlight>
                  <a:srgbClr val="F6F7F8"/>
                </a:highlight>
              </a:rPr>
              <a:t>else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770088"/>
                </a:solidFill>
                <a:highlight>
                  <a:srgbClr val="F6F7F8"/>
                </a:highlight>
              </a:rPr>
              <a:t>if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(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rem5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==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116644"/>
                </a:solidFill>
                <a:highlight>
                  <a:srgbClr val="F6F7F8"/>
                </a:highlight>
              </a:rPr>
              <a:t>2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) {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     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total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=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quo5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+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116644"/>
                </a:solidFill>
                <a:highlight>
                  <a:srgbClr val="F6F7F8"/>
                </a:highlight>
              </a:rPr>
              <a:t>2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;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     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printf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(</a:t>
            </a:r>
            <a:r>
              <a:rPr lang="ko-KR" sz="800">
                <a:solidFill>
                  <a:srgbClr val="AA1111"/>
                </a:solidFill>
                <a:highlight>
                  <a:srgbClr val="F6F7F8"/>
                </a:highlight>
              </a:rPr>
              <a:t>"%d\n"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,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total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);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   }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   </a:t>
            </a:r>
            <a:r>
              <a:rPr lang="ko-KR" sz="800">
                <a:solidFill>
                  <a:srgbClr val="770088"/>
                </a:solidFill>
                <a:highlight>
                  <a:srgbClr val="F6F7F8"/>
                </a:highlight>
              </a:rPr>
              <a:t>else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770088"/>
                </a:solidFill>
                <a:highlight>
                  <a:srgbClr val="F6F7F8"/>
                </a:highlight>
              </a:rPr>
              <a:t>if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(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rem5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==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116644"/>
                </a:solidFill>
                <a:highlight>
                  <a:srgbClr val="F6F7F8"/>
                </a:highlight>
              </a:rPr>
              <a:t>3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) {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     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total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=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quo5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+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116644"/>
                </a:solidFill>
                <a:highlight>
                  <a:srgbClr val="F6F7F8"/>
                </a:highlight>
              </a:rPr>
              <a:t>1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;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     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printf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(</a:t>
            </a:r>
            <a:r>
              <a:rPr lang="ko-KR" sz="800">
                <a:solidFill>
                  <a:srgbClr val="AA1111"/>
                </a:solidFill>
                <a:highlight>
                  <a:srgbClr val="F6F7F8"/>
                </a:highlight>
              </a:rPr>
              <a:t>"%d\n"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,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total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);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   }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   </a:t>
            </a:r>
            <a:r>
              <a:rPr lang="ko-KR" sz="800">
                <a:solidFill>
                  <a:srgbClr val="770088"/>
                </a:solidFill>
                <a:highlight>
                  <a:srgbClr val="F6F7F8"/>
                </a:highlight>
              </a:rPr>
              <a:t>else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770088"/>
                </a:solidFill>
                <a:highlight>
                  <a:srgbClr val="F6F7F8"/>
                </a:highlight>
              </a:rPr>
              <a:t>if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(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rem5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==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116644"/>
                </a:solidFill>
                <a:highlight>
                  <a:srgbClr val="F6F7F8"/>
                </a:highlight>
              </a:rPr>
              <a:t>4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) {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     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total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=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quo5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981A1A"/>
                </a:solidFill>
                <a:highlight>
                  <a:srgbClr val="F6F7F8"/>
                </a:highlight>
              </a:rPr>
              <a:t>+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</a:t>
            </a:r>
            <a:r>
              <a:rPr lang="ko-KR" sz="800">
                <a:solidFill>
                  <a:srgbClr val="116644"/>
                </a:solidFill>
                <a:highlight>
                  <a:srgbClr val="F6F7F8"/>
                </a:highlight>
              </a:rPr>
              <a:t>2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;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     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printf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(</a:t>
            </a:r>
            <a:r>
              <a:rPr lang="ko-KR" sz="800">
                <a:solidFill>
                  <a:srgbClr val="AA1111"/>
                </a:solidFill>
                <a:highlight>
                  <a:srgbClr val="F6F7F8"/>
                </a:highlight>
              </a:rPr>
              <a:t>"%d\n"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, </a:t>
            </a:r>
            <a:r>
              <a:rPr lang="ko-KR" sz="800">
                <a:solidFill>
                  <a:schemeClr val="dk1"/>
                </a:solidFill>
                <a:highlight>
                  <a:srgbClr val="F6F7F8"/>
                </a:highlight>
              </a:rPr>
              <a:t>total</a:t>
            </a: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);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   }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   }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38100" marR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800">
                <a:solidFill>
                  <a:srgbClr val="5C5C5C"/>
                </a:solidFill>
                <a:highlight>
                  <a:srgbClr val="F6F7F8"/>
                </a:highlight>
              </a:rPr>
              <a:t>}</a:t>
            </a:r>
            <a:endParaRPr sz="800">
              <a:solidFill>
                <a:srgbClr val="5C5C5C"/>
              </a:solidFill>
              <a:highlight>
                <a:srgbClr val="F6F7F8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6"/>
          <p:cNvSpPr/>
          <p:nvPr/>
        </p:nvSpPr>
        <p:spPr>
          <a:xfrm>
            <a:off x="1244906" y="1333041"/>
            <a:ext cx="10969200" cy="70200"/>
          </a:xfrm>
          <a:prstGeom prst="rect">
            <a:avLst/>
          </a:prstGeom>
          <a:solidFill>
            <a:srgbClr val="366092">
              <a:alpha val="4863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26"/>
          <p:cNvSpPr/>
          <p:nvPr/>
        </p:nvSpPr>
        <p:spPr>
          <a:xfrm>
            <a:off x="-2333642" y="-1750231"/>
            <a:ext cx="4667400" cy="3500400"/>
          </a:xfrm>
          <a:prstGeom prst="rect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26"/>
          <p:cNvSpPr/>
          <p:nvPr/>
        </p:nvSpPr>
        <p:spPr>
          <a:xfrm rot="-2648202">
            <a:off x="335035" y="-971862"/>
            <a:ext cx="2477983" cy="1875247"/>
          </a:xfrm>
          <a:prstGeom prst="triangle">
            <a:avLst>
              <a:gd fmla="val 2117" name="adj"/>
            </a:avLst>
          </a:prstGeom>
          <a:solidFill>
            <a:srgbClr val="538CD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26"/>
          <p:cNvSpPr txBox="1"/>
          <p:nvPr/>
        </p:nvSpPr>
        <p:spPr>
          <a:xfrm>
            <a:off x="1917656" y="336021"/>
            <a:ext cx="8328600" cy="11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800"/>
              <a:buFont typeface="Arial"/>
              <a:buNone/>
            </a:pPr>
            <a:r>
              <a:rPr b="1" lang="ko-KR" sz="4800">
                <a:solidFill>
                  <a:srgbClr val="595959"/>
                </a:solidFill>
              </a:rPr>
              <a:t>운영 노하우</a:t>
            </a:r>
            <a:endParaRPr/>
          </a:p>
        </p:txBody>
      </p:sp>
      <p:sp>
        <p:nvSpPr>
          <p:cNvPr id="337" name="Google Shape;337;p26"/>
          <p:cNvSpPr txBox="1"/>
          <p:nvPr/>
        </p:nvSpPr>
        <p:spPr>
          <a:xfrm>
            <a:off x="4532431" y="1641667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26"/>
          <p:cNvSpPr txBox="1"/>
          <p:nvPr/>
        </p:nvSpPr>
        <p:spPr>
          <a:xfrm>
            <a:off x="927677" y="774864"/>
            <a:ext cx="58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" name="Google Shape;339;p26"/>
          <p:cNvSpPr txBox="1"/>
          <p:nvPr/>
        </p:nvSpPr>
        <p:spPr>
          <a:xfrm>
            <a:off x="865643" y="774864"/>
            <a:ext cx="75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4000"/>
              <a:buFont typeface="Century Gothic"/>
              <a:buNone/>
            </a:pPr>
            <a:r>
              <a:rPr lang="ko-KR" sz="4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11</a:t>
            </a:r>
            <a:endParaRPr b="0" i="0" sz="4000" u="none" cap="none" strike="noStrike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40" name="Google Shape;34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97975" y="6781375"/>
            <a:ext cx="8277225" cy="3486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1" name="Google Shape;341;p26"/>
          <p:cNvGrpSpPr/>
          <p:nvPr/>
        </p:nvGrpSpPr>
        <p:grpSpPr>
          <a:xfrm>
            <a:off x="1520328" y="1752244"/>
            <a:ext cx="3443665" cy="570900"/>
            <a:chOff x="2368627" y="1504265"/>
            <a:chExt cx="3443665" cy="570900"/>
          </a:xfrm>
        </p:grpSpPr>
        <p:sp>
          <p:nvSpPr>
            <p:cNvPr id="342" name="Google Shape;342;p26"/>
            <p:cNvSpPr txBox="1"/>
            <p:nvPr/>
          </p:nvSpPr>
          <p:spPr>
            <a:xfrm>
              <a:off x="2645492" y="1504265"/>
              <a:ext cx="3166800" cy="5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66092"/>
                </a:buClr>
                <a:buSzPts val="2000"/>
                <a:buFont typeface="Arial"/>
                <a:buNone/>
              </a:pPr>
              <a:r>
                <a:rPr b="1" lang="ko-KR" sz="2000">
                  <a:solidFill>
                    <a:srgbClr val="366092"/>
                  </a:solidFill>
                </a:rPr>
                <a:t>협업 시스템 활용</a:t>
              </a:r>
              <a:endParaRPr/>
            </a:p>
          </p:txBody>
        </p:sp>
        <p:sp>
          <p:nvSpPr>
            <p:cNvPr id="343" name="Google Shape;343;p26"/>
            <p:cNvSpPr/>
            <p:nvPr/>
          </p:nvSpPr>
          <p:spPr>
            <a:xfrm>
              <a:off x="2368627" y="1574655"/>
              <a:ext cx="231300" cy="231300"/>
            </a:xfrm>
            <a:prstGeom prst="ellipse">
              <a:avLst/>
            </a:prstGeom>
            <a:solidFill>
              <a:srgbClr val="17365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4" name="Google Shape;344;p26"/>
          <p:cNvSpPr txBox="1"/>
          <p:nvPr/>
        </p:nvSpPr>
        <p:spPr>
          <a:xfrm>
            <a:off x="670050" y="2184300"/>
            <a:ext cx="11086500" cy="47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ko-KR" sz="1800"/>
              <a:t>협업 시스템 github 사용</a:t>
            </a:r>
            <a:endParaRPr sz="1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개발자 간에도 협업이 필요</a:t>
            </a:r>
            <a:endParaRPr sz="1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버전 관리 및 파일 관리 용이</a:t>
            </a:r>
            <a:endParaRPr sz="1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u="sng">
                <a:solidFill>
                  <a:schemeClr val="hlink"/>
                </a:solidFill>
                <a:hlinkClick r:id="rId4"/>
              </a:rPr>
              <a:t>깃허브 입문 사이트</a:t>
            </a:r>
            <a:endParaRPr sz="1800"/>
          </a:p>
        </p:txBody>
      </p:sp>
      <p:pic>
        <p:nvPicPr>
          <p:cNvPr id="345" name="Google Shape;34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98450" y="1801900"/>
            <a:ext cx="4710506" cy="17428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06125" y="3943425"/>
            <a:ext cx="3843274" cy="259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89775" y="4022655"/>
            <a:ext cx="3666775" cy="2432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7"/>
          <p:cNvSpPr/>
          <p:nvPr/>
        </p:nvSpPr>
        <p:spPr>
          <a:xfrm>
            <a:off x="1244906" y="1333041"/>
            <a:ext cx="10969200" cy="70200"/>
          </a:xfrm>
          <a:prstGeom prst="rect">
            <a:avLst/>
          </a:prstGeom>
          <a:solidFill>
            <a:srgbClr val="366092">
              <a:alpha val="4863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27"/>
          <p:cNvSpPr/>
          <p:nvPr/>
        </p:nvSpPr>
        <p:spPr>
          <a:xfrm>
            <a:off x="-2333642" y="-1750231"/>
            <a:ext cx="4667400" cy="3500400"/>
          </a:xfrm>
          <a:prstGeom prst="rect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27"/>
          <p:cNvSpPr/>
          <p:nvPr/>
        </p:nvSpPr>
        <p:spPr>
          <a:xfrm rot="-2648202">
            <a:off x="335035" y="-971862"/>
            <a:ext cx="2477983" cy="1875247"/>
          </a:xfrm>
          <a:prstGeom prst="triangle">
            <a:avLst>
              <a:gd fmla="val 2117" name="adj"/>
            </a:avLst>
          </a:prstGeom>
          <a:solidFill>
            <a:srgbClr val="538CD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27"/>
          <p:cNvSpPr txBox="1"/>
          <p:nvPr/>
        </p:nvSpPr>
        <p:spPr>
          <a:xfrm>
            <a:off x="1917656" y="336021"/>
            <a:ext cx="8328600" cy="11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800"/>
              <a:buFont typeface="Arial"/>
              <a:buNone/>
            </a:pPr>
            <a:r>
              <a:rPr b="1" lang="ko-KR" sz="4800">
                <a:solidFill>
                  <a:srgbClr val="595959"/>
                </a:solidFill>
              </a:rPr>
              <a:t>운영 노하우</a:t>
            </a:r>
            <a:endParaRPr/>
          </a:p>
        </p:txBody>
      </p:sp>
      <p:sp>
        <p:nvSpPr>
          <p:cNvPr id="357" name="Google Shape;357;p27"/>
          <p:cNvSpPr txBox="1"/>
          <p:nvPr/>
        </p:nvSpPr>
        <p:spPr>
          <a:xfrm>
            <a:off x="4532431" y="1641667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27"/>
          <p:cNvSpPr txBox="1"/>
          <p:nvPr/>
        </p:nvSpPr>
        <p:spPr>
          <a:xfrm>
            <a:off x="927677" y="774864"/>
            <a:ext cx="58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9" name="Google Shape;359;p27"/>
          <p:cNvSpPr txBox="1"/>
          <p:nvPr/>
        </p:nvSpPr>
        <p:spPr>
          <a:xfrm>
            <a:off x="865643" y="774864"/>
            <a:ext cx="75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4000"/>
              <a:buFont typeface="Century Gothic"/>
              <a:buNone/>
            </a:pPr>
            <a:r>
              <a:rPr lang="ko-KR" sz="4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12</a:t>
            </a:r>
            <a:endParaRPr b="0" i="0" sz="4000" u="none" cap="none" strike="noStrike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60" name="Google Shape;36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97975" y="6781375"/>
            <a:ext cx="8277225" cy="3486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1" name="Google Shape;361;p27"/>
          <p:cNvGrpSpPr/>
          <p:nvPr/>
        </p:nvGrpSpPr>
        <p:grpSpPr>
          <a:xfrm>
            <a:off x="1520328" y="1752244"/>
            <a:ext cx="3443665" cy="570900"/>
            <a:chOff x="2368627" y="1504265"/>
            <a:chExt cx="3443665" cy="570900"/>
          </a:xfrm>
        </p:grpSpPr>
        <p:sp>
          <p:nvSpPr>
            <p:cNvPr id="362" name="Google Shape;362;p27"/>
            <p:cNvSpPr txBox="1"/>
            <p:nvPr/>
          </p:nvSpPr>
          <p:spPr>
            <a:xfrm>
              <a:off x="2645492" y="1504265"/>
              <a:ext cx="3166800" cy="5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66092"/>
                </a:buClr>
                <a:buSzPts val="2000"/>
                <a:buFont typeface="Arial"/>
                <a:buNone/>
              </a:pPr>
              <a:r>
                <a:rPr b="1" lang="ko-KR" sz="2000">
                  <a:solidFill>
                    <a:srgbClr val="366092"/>
                  </a:solidFill>
                </a:rPr>
                <a:t>github 보조 tools</a:t>
              </a:r>
              <a:endParaRPr/>
            </a:p>
          </p:txBody>
        </p:sp>
        <p:sp>
          <p:nvSpPr>
            <p:cNvPr id="363" name="Google Shape;363;p27"/>
            <p:cNvSpPr/>
            <p:nvPr/>
          </p:nvSpPr>
          <p:spPr>
            <a:xfrm>
              <a:off x="2368627" y="1574655"/>
              <a:ext cx="231300" cy="231300"/>
            </a:xfrm>
            <a:prstGeom prst="ellipse">
              <a:avLst/>
            </a:prstGeom>
            <a:solidFill>
              <a:srgbClr val="17365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4" name="Google Shape;364;p27"/>
          <p:cNvSpPr txBox="1"/>
          <p:nvPr/>
        </p:nvSpPr>
        <p:spPr>
          <a:xfrm>
            <a:off x="670050" y="2141225"/>
            <a:ext cx="11086500" cy="47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ko-KR" sz="1800"/>
              <a:t>sourceTree</a:t>
            </a:r>
            <a:br>
              <a:rPr b="1" lang="ko-KR" sz="1800"/>
            </a:br>
            <a:r>
              <a:rPr lang="ko-KR" sz="1800"/>
              <a:t>원하는 시점으로 복구 가능</a:t>
            </a:r>
            <a:endParaRPr sz="1800"/>
          </a:p>
        </p:txBody>
      </p:sp>
      <p:pic>
        <p:nvPicPr>
          <p:cNvPr id="365" name="Google Shape;365;p27"/>
          <p:cNvPicPr preferRelativeResize="0"/>
          <p:nvPr/>
        </p:nvPicPr>
        <p:blipFill rotWithShape="1">
          <a:blip r:embed="rId4">
            <a:alphaModFix/>
          </a:blip>
          <a:srcRect b="0" l="0" r="0" t="17627"/>
          <a:stretch/>
        </p:blipFill>
        <p:spPr>
          <a:xfrm>
            <a:off x="670050" y="2777675"/>
            <a:ext cx="4889800" cy="211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81451" y="1752250"/>
            <a:ext cx="5809347" cy="4458774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27"/>
          <p:cNvSpPr txBox="1"/>
          <p:nvPr/>
        </p:nvSpPr>
        <p:spPr>
          <a:xfrm>
            <a:off x="931550" y="3859000"/>
            <a:ext cx="4621200" cy="152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 u="sng">
                <a:solidFill>
                  <a:schemeClr val="hlink"/>
                </a:solidFill>
                <a:hlinkClick r:id="rId6"/>
              </a:rPr>
              <a:t>SourceTree Download link</a:t>
            </a:r>
            <a:r>
              <a:rPr b="1" lang="ko-KR" sz="1800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8"/>
          <p:cNvSpPr/>
          <p:nvPr/>
        </p:nvSpPr>
        <p:spPr>
          <a:xfrm>
            <a:off x="1244906" y="1333041"/>
            <a:ext cx="10969200" cy="70200"/>
          </a:xfrm>
          <a:prstGeom prst="rect">
            <a:avLst/>
          </a:prstGeom>
          <a:solidFill>
            <a:srgbClr val="366092">
              <a:alpha val="4863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28"/>
          <p:cNvSpPr/>
          <p:nvPr/>
        </p:nvSpPr>
        <p:spPr>
          <a:xfrm>
            <a:off x="-2333642" y="-1750231"/>
            <a:ext cx="4667400" cy="3500400"/>
          </a:xfrm>
          <a:prstGeom prst="rect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28"/>
          <p:cNvSpPr/>
          <p:nvPr/>
        </p:nvSpPr>
        <p:spPr>
          <a:xfrm rot="-2648202">
            <a:off x="335035" y="-971862"/>
            <a:ext cx="2477983" cy="1875247"/>
          </a:xfrm>
          <a:prstGeom prst="triangle">
            <a:avLst>
              <a:gd fmla="val 2117" name="adj"/>
            </a:avLst>
          </a:prstGeom>
          <a:solidFill>
            <a:srgbClr val="538CD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28"/>
          <p:cNvSpPr txBox="1"/>
          <p:nvPr/>
        </p:nvSpPr>
        <p:spPr>
          <a:xfrm>
            <a:off x="1917656" y="336021"/>
            <a:ext cx="8328600" cy="11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800"/>
              <a:buFont typeface="Arial"/>
              <a:buNone/>
            </a:pPr>
            <a:r>
              <a:rPr b="1" lang="ko-KR" sz="4800">
                <a:solidFill>
                  <a:srgbClr val="595959"/>
                </a:solidFill>
              </a:rPr>
              <a:t>운영 노하우</a:t>
            </a:r>
            <a:endParaRPr/>
          </a:p>
        </p:txBody>
      </p:sp>
      <p:sp>
        <p:nvSpPr>
          <p:cNvPr id="377" name="Google Shape;377;p28"/>
          <p:cNvSpPr txBox="1"/>
          <p:nvPr/>
        </p:nvSpPr>
        <p:spPr>
          <a:xfrm>
            <a:off x="4532431" y="1641667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28"/>
          <p:cNvSpPr txBox="1"/>
          <p:nvPr/>
        </p:nvSpPr>
        <p:spPr>
          <a:xfrm>
            <a:off x="927677" y="774864"/>
            <a:ext cx="58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9" name="Google Shape;379;p28"/>
          <p:cNvSpPr txBox="1"/>
          <p:nvPr/>
        </p:nvSpPr>
        <p:spPr>
          <a:xfrm>
            <a:off x="865643" y="774864"/>
            <a:ext cx="75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4000"/>
              <a:buFont typeface="Century Gothic"/>
              <a:buNone/>
            </a:pPr>
            <a:r>
              <a:rPr lang="ko-KR" sz="4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r>
              <a:rPr lang="ko-KR" sz="4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b="0" i="0" sz="4000" u="none" cap="none" strike="noStrike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380" name="Google Shape;380;p28"/>
          <p:cNvGrpSpPr/>
          <p:nvPr/>
        </p:nvGrpSpPr>
        <p:grpSpPr>
          <a:xfrm>
            <a:off x="1520328" y="1752244"/>
            <a:ext cx="3443665" cy="570900"/>
            <a:chOff x="2368627" y="1504265"/>
            <a:chExt cx="3443665" cy="570900"/>
          </a:xfrm>
        </p:grpSpPr>
        <p:sp>
          <p:nvSpPr>
            <p:cNvPr id="381" name="Google Shape;381;p28"/>
            <p:cNvSpPr txBox="1"/>
            <p:nvPr/>
          </p:nvSpPr>
          <p:spPr>
            <a:xfrm>
              <a:off x="2645492" y="1504265"/>
              <a:ext cx="3166800" cy="5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66092"/>
                </a:buClr>
                <a:buSzPts val="2000"/>
                <a:buFont typeface="Arial"/>
                <a:buNone/>
              </a:pPr>
              <a:r>
                <a:rPr b="1" lang="ko-KR" sz="2000">
                  <a:solidFill>
                    <a:srgbClr val="366092"/>
                  </a:solidFill>
                </a:rPr>
                <a:t>github 보조 tools</a:t>
              </a:r>
              <a:endParaRPr>
                <a:solidFill>
                  <a:schemeClr val="dk1"/>
                </a:solidFill>
              </a:endParaRPr>
            </a:p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66092"/>
                </a:buClr>
                <a:buSzPts val="2000"/>
                <a:buFont typeface="Arial"/>
                <a:buNone/>
              </a:pPr>
              <a:r>
                <a:t/>
              </a:r>
              <a:endParaRPr b="1" sz="2000">
                <a:solidFill>
                  <a:srgbClr val="366092"/>
                </a:solidFill>
              </a:endParaRPr>
            </a:p>
          </p:txBody>
        </p:sp>
        <p:sp>
          <p:nvSpPr>
            <p:cNvPr id="382" name="Google Shape;382;p28"/>
            <p:cNvSpPr/>
            <p:nvPr/>
          </p:nvSpPr>
          <p:spPr>
            <a:xfrm>
              <a:off x="2368627" y="1574655"/>
              <a:ext cx="231300" cy="231300"/>
            </a:xfrm>
            <a:prstGeom prst="ellipse">
              <a:avLst/>
            </a:prstGeom>
            <a:solidFill>
              <a:srgbClr val="17365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3" name="Google Shape;383;p28"/>
          <p:cNvSpPr txBox="1"/>
          <p:nvPr/>
        </p:nvSpPr>
        <p:spPr>
          <a:xfrm>
            <a:off x="670050" y="2141225"/>
            <a:ext cx="11086500" cy="47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ko-KR" sz="1800"/>
              <a:t>gitDesktop</a:t>
            </a:r>
            <a:br>
              <a:rPr b="1" lang="ko-KR" sz="1800"/>
            </a:br>
            <a:r>
              <a:rPr b="1" lang="ko-KR" sz="1800"/>
              <a:t>깃허브를 GUI로 관리가능하게 해줌</a:t>
            </a:r>
            <a:br>
              <a:rPr b="1" lang="ko-KR" sz="1800"/>
            </a:br>
            <a:endParaRPr sz="1800"/>
          </a:p>
        </p:txBody>
      </p:sp>
      <p:pic>
        <p:nvPicPr>
          <p:cNvPr id="384" name="Google Shape;38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5927" y="2214313"/>
            <a:ext cx="5553249" cy="424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44075" y="3336825"/>
            <a:ext cx="2324100" cy="2000250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28"/>
          <p:cNvSpPr txBox="1"/>
          <p:nvPr/>
        </p:nvSpPr>
        <p:spPr>
          <a:xfrm>
            <a:off x="1086025" y="5005400"/>
            <a:ext cx="3640200" cy="11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 u="sng">
                <a:solidFill>
                  <a:schemeClr val="hlink"/>
                </a:solidFill>
                <a:hlinkClick r:id="rId5"/>
              </a:rPr>
              <a:t>gitDesktop Download Link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29"/>
          <p:cNvSpPr/>
          <p:nvPr/>
        </p:nvSpPr>
        <p:spPr>
          <a:xfrm>
            <a:off x="1244906" y="1333041"/>
            <a:ext cx="10969200" cy="70200"/>
          </a:xfrm>
          <a:prstGeom prst="rect">
            <a:avLst/>
          </a:prstGeom>
          <a:solidFill>
            <a:srgbClr val="366092">
              <a:alpha val="4863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29"/>
          <p:cNvSpPr/>
          <p:nvPr/>
        </p:nvSpPr>
        <p:spPr>
          <a:xfrm>
            <a:off x="-2333642" y="-1750231"/>
            <a:ext cx="4667400" cy="3500400"/>
          </a:xfrm>
          <a:prstGeom prst="rect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29"/>
          <p:cNvSpPr/>
          <p:nvPr/>
        </p:nvSpPr>
        <p:spPr>
          <a:xfrm rot="-2648202">
            <a:off x="335035" y="-971862"/>
            <a:ext cx="2477983" cy="1875247"/>
          </a:xfrm>
          <a:prstGeom prst="triangle">
            <a:avLst>
              <a:gd fmla="val 2117" name="adj"/>
            </a:avLst>
          </a:prstGeom>
          <a:solidFill>
            <a:srgbClr val="538CD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29"/>
          <p:cNvSpPr txBox="1"/>
          <p:nvPr/>
        </p:nvSpPr>
        <p:spPr>
          <a:xfrm>
            <a:off x="1917656" y="336021"/>
            <a:ext cx="8328600" cy="11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800"/>
              <a:buFont typeface="Arial"/>
              <a:buNone/>
            </a:pPr>
            <a:r>
              <a:rPr b="1" lang="ko-KR" sz="4800">
                <a:solidFill>
                  <a:srgbClr val="595959"/>
                </a:solidFill>
              </a:rPr>
              <a:t>운영 노하우</a:t>
            </a:r>
            <a:endParaRPr/>
          </a:p>
        </p:txBody>
      </p:sp>
      <p:sp>
        <p:nvSpPr>
          <p:cNvPr id="396" name="Google Shape;396;p29"/>
          <p:cNvSpPr txBox="1"/>
          <p:nvPr/>
        </p:nvSpPr>
        <p:spPr>
          <a:xfrm>
            <a:off x="4532431" y="1641667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29"/>
          <p:cNvSpPr txBox="1"/>
          <p:nvPr/>
        </p:nvSpPr>
        <p:spPr>
          <a:xfrm>
            <a:off x="927677" y="774864"/>
            <a:ext cx="58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8" name="Google Shape;398;p29"/>
          <p:cNvSpPr txBox="1"/>
          <p:nvPr/>
        </p:nvSpPr>
        <p:spPr>
          <a:xfrm>
            <a:off x="865643" y="774864"/>
            <a:ext cx="75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4000"/>
              <a:buFont typeface="Century Gothic"/>
              <a:buNone/>
            </a:pPr>
            <a:r>
              <a:rPr lang="ko-KR" sz="4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14</a:t>
            </a:r>
            <a:endParaRPr b="0" i="0" sz="4000" u="none" cap="none" strike="noStrike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399" name="Google Shape;399;p29"/>
          <p:cNvGrpSpPr/>
          <p:nvPr/>
        </p:nvGrpSpPr>
        <p:grpSpPr>
          <a:xfrm>
            <a:off x="1520328" y="1752244"/>
            <a:ext cx="3443665" cy="570900"/>
            <a:chOff x="2368627" y="1504265"/>
            <a:chExt cx="3443665" cy="570900"/>
          </a:xfrm>
        </p:grpSpPr>
        <p:sp>
          <p:nvSpPr>
            <p:cNvPr id="400" name="Google Shape;400;p29"/>
            <p:cNvSpPr txBox="1"/>
            <p:nvPr/>
          </p:nvSpPr>
          <p:spPr>
            <a:xfrm>
              <a:off x="2645492" y="1504265"/>
              <a:ext cx="3166800" cy="5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66092"/>
                </a:buClr>
                <a:buSzPts val="2000"/>
                <a:buFont typeface="Arial"/>
                <a:buNone/>
              </a:pPr>
              <a:r>
                <a:rPr b="1" lang="ko-KR" sz="2000">
                  <a:solidFill>
                    <a:srgbClr val="366092"/>
                  </a:solidFill>
                </a:rPr>
                <a:t>부록 : G</a:t>
              </a:r>
              <a:r>
                <a:rPr b="1" lang="ko-KR" sz="2000">
                  <a:solidFill>
                    <a:srgbClr val="366092"/>
                  </a:solidFill>
                </a:rPr>
                <a:t>ithub 블로그</a:t>
              </a:r>
              <a:endParaRPr>
                <a:solidFill>
                  <a:schemeClr val="dk1"/>
                </a:solidFill>
              </a:endParaRPr>
            </a:p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66092"/>
                </a:buClr>
                <a:buSzPts val="2000"/>
                <a:buFont typeface="Arial"/>
                <a:buNone/>
              </a:pPr>
              <a:r>
                <a:t/>
              </a:r>
              <a:endParaRPr b="1" sz="2000">
                <a:solidFill>
                  <a:srgbClr val="366092"/>
                </a:solidFill>
              </a:endParaRPr>
            </a:p>
          </p:txBody>
        </p:sp>
        <p:sp>
          <p:nvSpPr>
            <p:cNvPr id="401" name="Google Shape;401;p29"/>
            <p:cNvSpPr/>
            <p:nvPr/>
          </p:nvSpPr>
          <p:spPr>
            <a:xfrm>
              <a:off x="2368627" y="1574655"/>
              <a:ext cx="231300" cy="231300"/>
            </a:xfrm>
            <a:prstGeom prst="ellipse">
              <a:avLst/>
            </a:prstGeom>
            <a:solidFill>
              <a:srgbClr val="17365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02" name="Google Shape;40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60275"/>
            <a:ext cx="5518202" cy="3311224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29"/>
          <p:cNvSpPr/>
          <p:nvPr/>
        </p:nvSpPr>
        <p:spPr>
          <a:xfrm>
            <a:off x="1512375" y="2247825"/>
            <a:ext cx="8733900" cy="6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900">
                <a:solidFill>
                  <a:srgbClr val="262626"/>
                </a:solidFill>
                <a:highlight>
                  <a:srgbClr val="FFFFFF"/>
                </a:highlight>
              </a:rPr>
              <a:t>네이버 블로그 처럼 Github에서도 블로그를 이용 가능. 전공 내용이나 관련된 IT 기술에 대한 포스트를 할 때 유용함.</a:t>
            </a:r>
            <a:endParaRPr b="1" sz="1900"/>
          </a:p>
        </p:txBody>
      </p:sp>
      <p:pic>
        <p:nvPicPr>
          <p:cNvPr id="404" name="Google Shape;40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64001" y="2923425"/>
            <a:ext cx="4794886" cy="3629774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29"/>
          <p:cNvSpPr/>
          <p:nvPr/>
        </p:nvSpPr>
        <p:spPr>
          <a:xfrm>
            <a:off x="5834225" y="4617075"/>
            <a:ext cx="1056300" cy="675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0"/>
          <p:cNvSpPr/>
          <p:nvPr/>
        </p:nvSpPr>
        <p:spPr>
          <a:xfrm>
            <a:off x="1244906" y="1333041"/>
            <a:ext cx="10969128" cy="70322"/>
          </a:xfrm>
          <a:prstGeom prst="rect">
            <a:avLst/>
          </a:prstGeom>
          <a:solidFill>
            <a:srgbClr val="366092">
              <a:alpha val="48627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30"/>
          <p:cNvSpPr/>
          <p:nvPr/>
        </p:nvSpPr>
        <p:spPr>
          <a:xfrm>
            <a:off x="-2333642" y="-1750231"/>
            <a:ext cx="4667283" cy="3500462"/>
          </a:xfrm>
          <a:prstGeom prst="rect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30"/>
          <p:cNvSpPr/>
          <p:nvPr/>
        </p:nvSpPr>
        <p:spPr>
          <a:xfrm rot="-2648126">
            <a:off x="335055" y="-971773"/>
            <a:ext cx="2477852" cy="1875282"/>
          </a:xfrm>
          <a:prstGeom prst="triangle">
            <a:avLst>
              <a:gd fmla="val 2117" name="adj"/>
            </a:avLst>
          </a:prstGeom>
          <a:solidFill>
            <a:srgbClr val="538CD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30"/>
          <p:cNvSpPr txBox="1"/>
          <p:nvPr/>
        </p:nvSpPr>
        <p:spPr>
          <a:xfrm>
            <a:off x="1917656" y="336021"/>
            <a:ext cx="8328600" cy="11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800"/>
              <a:buFont typeface="Arial"/>
              <a:buNone/>
            </a:pPr>
            <a:r>
              <a:rPr b="1" lang="ko-KR" sz="4800">
                <a:solidFill>
                  <a:srgbClr val="595959"/>
                </a:solidFill>
              </a:rPr>
              <a:t>운영 노하우</a:t>
            </a:r>
            <a:endParaRPr/>
          </a:p>
        </p:txBody>
      </p:sp>
      <p:sp>
        <p:nvSpPr>
          <p:cNvPr id="415" name="Google Shape;415;p30"/>
          <p:cNvSpPr txBox="1"/>
          <p:nvPr/>
        </p:nvSpPr>
        <p:spPr>
          <a:xfrm>
            <a:off x="3732756" y="1728592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6" name="Google Shape;416;p30"/>
          <p:cNvGrpSpPr/>
          <p:nvPr/>
        </p:nvGrpSpPr>
        <p:grpSpPr>
          <a:xfrm>
            <a:off x="1520328" y="1837622"/>
            <a:ext cx="3443665" cy="570900"/>
            <a:chOff x="2368627" y="1744103"/>
            <a:chExt cx="3443665" cy="570900"/>
          </a:xfrm>
        </p:grpSpPr>
        <p:sp>
          <p:nvSpPr>
            <p:cNvPr id="417" name="Google Shape;417;p30"/>
            <p:cNvSpPr txBox="1"/>
            <p:nvPr/>
          </p:nvSpPr>
          <p:spPr>
            <a:xfrm>
              <a:off x="2645492" y="1744103"/>
              <a:ext cx="3166800" cy="5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66092"/>
                </a:buClr>
                <a:buSzPts val="2000"/>
                <a:buFont typeface="Arial"/>
                <a:buNone/>
              </a:pPr>
              <a:r>
                <a:rPr b="1" lang="ko-KR" sz="2000">
                  <a:solidFill>
                    <a:srgbClr val="366092"/>
                  </a:solidFill>
                  <a:latin typeface="Arial"/>
                  <a:ea typeface="Arial"/>
                  <a:cs typeface="Arial"/>
                  <a:sym typeface="Arial"/>
                </a:rPr>
                <a:t>환경</a:t>
              </a:r>
              <a:endParaRPr/>
            </a:p>
          </p:txBody>
        </p:sp>
        <p:sp>
          <p:nvSpPr>
            <p:cNvPr id="418" name="Google Shape;418;p30"/>
            <p:cNvSpPr/>
            <p:nvPr/>
          </p:nvSpPr>
          <p:spPr>
            <a:xfrm>
              <a:off x="2368627" y="1789567"/>
              <a:ext cx="231300" cy="231300"/>
            </a:xfrm>
            <a:prstGeom prst="ellipse">
              <a:avLst/>
            </a:prstGeom>
            <a:solidFill>
              <a:srgbClr val="17365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9" name="Google Shape;419;p30"/>
          <p:cNvSpPr/>
          <p:nvPr/>
        </p:nvSpPr>
        <p:spPr>
          <a:xfrm>
            <a:off x="2381017" y="3134866"/>
            <a:ext cx="3194700" cy="2644800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1B5F9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30"/>
          <p:cNvSpPr/>
          <p:nvPr/>
        </p:nvSpPr>
        <p:spPr>
          <a:xfrm>
            <a:off x="6956755" y="3134866"/>
            <a:ext cx="3194700" cy="2644800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1B5F9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30"/>
          <p:cNvSpPr txBox="1"/>
          <p:nvPr/>
        </p:nvSpPr>
        <p:spPr>
          <a:xfrm>
            <a:off x="2818656" y="2495898"/>
            <a:ext cx="2238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</a:rPr>
              <a:t>개발 도구</a:t>
            </a:r>
            <a:endParaRPr/>
          </a:p>
        </p:txBody>
      </p:sp>
      <p:sp>
        <p:nvSpPr>
          <p:cNvPr id="422" name="Google Shape;422;p30"/>
          <p:cNvSpPr txBox="1"/>
          <p:nvPr/>
        </p:nvSpPr>
        <p:spPr>
          <a:xfrm>
            <a:off x="6926586" y="2495898"/>
            <a:ext cx="3208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</a:rPr>
              <a:t>문서 관리 </a:t>
            </a:r>
            <a:endParaRPr/>
          </a:p>
        </p:txBody>
      </p:sp>
      <p:sp>
        <p:nvSpPr>
          <p:cNvPr id="423" name="Google Shape;423;p30"/>
          <p:cNvSpPr txBox="1"/>
          <p:nvPr/>
        </p:nvSpPr>
        <p:spPr>
          <a:xfrm>
            <a:off x="851474" y="774875"/>
            <a:ext cx="8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4000"/>
              <a:buFont typeface="Century Gothic"/>
              <a:buNone/>
            </a:pPr>
            <a:r>
              <a:rPr lang="ko-KR" sz="4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15</a:t>
            </a:r>
            <a:endParaRPr b="0" i="0" sz="4000" u="none" cap="none" strike="noStrike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24" name="Google Shape;4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2600" y="3207370"/>
            <a:ext cx="1095849" cy="129310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5" name="Google Shape;42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7125" y="4657906"/>
            <a:ext cx="1986784" cy="98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97666" y="4050133"/>
            <a:ext cx="2666599" cy="9884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1"/>
          <p:cNvSpPr/>
          <p:nvPr/>
        </p:nvSpPr>
        <p:spPr>
          <a:xfrm>
            <a:off x="-2333642" y="-1750231"/>
            <a:ext cx="4667400" cy="3500400"/>
          </a:xfrm>
          <a:prstGeom prst="rect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31"/>
          <p:cNvSpPr/>
          <p:nvPr/>
        </p:nvSpPr>
        <p:spPr>
          <a:xfrm>
            <a:off x="1244906" y="1333041"/>
            <a:ext cx="10969200" cy="70200"/>
          </a:xfrm>
          <a:prstGeom prst="rect">
            <a:avLst/>
          </a:prstGeom>
          <a:solidFill>
            <a:srgbClr val="366092">
              <a:alpha val="4863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31"/>
          <p:cNvSpPr/>
          <p:nvPr/>
        </p:nvSpPr>
        <p:spPr>
          <a:xfrm rot="-2648202">
            <a:off x="335035" y="-971862"/>
            <a:ext cx="2477983" cy="1875247"/>
          </a:xfrm>
          <a:prstGeom prst="triangle">
            <a:avLst>
              <a:gd fmla="val 2117" name="adj"/>
            </a:avLst>
          </a:prstGeom>
          <a:solidFill>
            <a:srgbClr val="538CD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31"/>
          <p:cNvSpPr txBox="1"/>
          <p:nvPr/>
        </p:nvSpPr>
        <p:spPr>
          <a:xfrm>
            <a:off x="842607" y="774864"/>
            <a:ext cx="75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4000"/>
              <a:buFont typeface="Century Gothic"/>
              <a:buNone/>
            </a:pPr>
            <a:r>
              <a:rPr b="0" i="0" lang="ko-KR" sz="4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r>
              <a:rPr lang="ko-KR" sz="4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</a:t>
            </a:r>
            <a:endParaRPr/>
          </a:p>
        </p:txBody>
      </p:sp>
      <p:sp>
        <p:nvSpPr>
          <p:cNvPr id="436" name="Google Shape;436;p31"/>
          <p:cNvSpPr txBox="1"/>
          <p:nvPr/>
        </p:nvSpPr>
        <p:spPr>
          <a:xfrm>
            <a:off x="2070056" y="488421"/>
            <a:ext cx="8328600" cy="11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800"/>
              <a:buFont typeface="Arial"/>
              <a:buNone/>
            </a:pPr>
            <a:r>
              <a:rPr b="1" lang="ko-KR" sz="4800">
                <a:solidFill>
                  <a:srgbClr val="595959"/>
                </a:solidFill>
              </a:rPr>
              <a:t>운영개선 사항</a:t>
            </a:r>
            <a:endParaRPr/>
          </a:p>
        </p:txBody>
      </p:sp>
      <p:grpSp>
        <p:nvGrpSpPr>
          <p:cNvPr id="437" name="Google Shape;437;p31"/>
          <p:cNvGrpSpPr/>
          <p:nvPr/>
        </p:nvGrpSpPr>
        <p:grpSpPr>
          <a:xfrm>
            <a:off x="1774520" y="2877175"/>
            <a:ext cx="8919667" cy="2052075"/>
            <a:chOff x="3367278" y="2097325"/>
            <a:chExt cx="8919667" cy="2052075"/>
          </a:xfrm>
        </p:grpSpPr>
        <p:sp>
          <p:nvSpPr>
            <p:cNvPr id="438" name="Google Shape;438;p31"/>
            <p:cNvSpPr/>
            <p:nvPr/>
          </p:nvSpPr>
          <p:spPr>
            <a:xfrm>
              <a:off x="3507946" y="2329846"/>
              <a:ext cx="61800" cy="1677000"/>
            </a:xfrm>
            <a:prstGeom prst="rect">
              <a:avLst/>
            </a:prstGeom>
            <a:solidFill>
              <a:srgbClr val="8CB3E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39" name="Google Shape;439;p31"/>
            <p:cNvGrpSpPr/>
            <p:nvPr/>
          </p:nvGrpSpPr>
          <p:grpSpPr>
            <a:xfrm>
              <a:off x="3367278" y="2940534"/>
              <a:ext cx="363300" cy="363300"/>
              <a:chOff x="3244242" y="2455103"/>
              <a:chExt cx="363300" cy="363300"/>
            </a:xfrm>
          </p:grpSpPr>
          <p:sp>
            <p:nvSpPr>
              <p:cNvPr id="440" name="Google Shape;440;p31"/>
              <p:cNvSpPr/>
              <p:nvPr/>
            </p:nvSpPr>
            <p:spPr>
              <a:xfrm>
                <a:off x="3244242" y="2455103"/>
                <a:ext cx="363300" cy="363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" name="Google Shape;441;p31"/>
              <p:cNvSpPr/>
              <p:nvPr/>
            </p:nvSpPr>
            <p:spPr>
              <a:xfrm>
                <a:off x="3330215" y="2545290"/>
                <a:ext cx="187800" cy="187800"/>
              </a:xfrm>
              <a:prstGeom prst="ellipse">
                <a:avLst/>
              </a:prstGeom>
              <a:solidFill>
                <a:srgbClr val="B7CCE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42" name="Google Shape;442;p31"/>
            <p:cNvSpPr txBox="1"/>
            <p:nvPr/>
          </p:nvSpPr>
          <p:spPr>
            <a:xfrm>
              <a:off x="4074133" y="2884100"/>
              <a:ext cx="82128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ko-KR" sz="2500">
                  <a:solidFill>
                    <a:srgbClr val="262626"/>
                  </a:solidFill>
                </a:rPr>
                <a:t>알고리즘 문제 선정 시 소통이 부족했던 점</a:t>
              </a:r>
              <a:endParaRPr sz="2500">
                <a:solidFill>
                  <a:srgbClr val="262626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ko-KR" sz="1700">
                  <a:solidFill>
                    <a:srgbClr val="262626"/>
                  </a:solidFill>
                </a:rPr>
                <a:t>(고학번이다 보니 강의 시간이 다르고 각자 하는 것이 많아서 시간을 맞추기 어려움)</a:t>
              </a:r>
              <a:endParaRPr/>
            </a:p>
          </p:txBody>
        </p:sp>
        <p:grpSp>
          <p:nvGrpSpPr>
            <p:cNvPr id="443" name="Google Shape;443;p31"/>
            <p:cNvGrpSpPr/>
            <p:nvPr/>
          </p:nvGrpSpPr>
          <p:grpSpPr>
            <a:xfrm>
              <a:off x="3367278" y="3728853"/>
              <a:ext cx="363300" cy="363300"/>
              <a:chOff x="3244242" y="2455103"/>
              <a:chExt cx="363300" cy="363300"/>
            </a:xfrm>
          </p:grpSpPr>
          <p:sp>
            <p:nvSpPr>
              <p:cNvPr id="444" name="Google Shape;444;p31"/>
              <p:cNvSpPr/>
              <p:nvPr/>
            </p:nvSpPr>
            <p:spPr>
              <a:xfrm>
                <a:off x="3244242" y="2455103"/>
                <a:ext cx="363300" cy="363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" name="Google Shape;445;p31"/>
              <p:cNvSpPr/>
              <p:nvPr/>
            </p:nvSpPr>
            <p:spPr>
              <a:xfrm>
                <a:off x="3330215" y="2545290"/>
                <a:ext cx="187800" cy="187800"/>
              </a:xfrm>
              <a:prstGeom prst="ellipse">
                <a:avLst/>
              </a:prstGeom>
              <a:solidFill>
                <a:srgbClr val="B7CCE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46" name="Google Shape;446;p31"/>
            <p:cNvSpPr txBox="1"/>
            <p:nvPr/>
          </p:nvSpPr>
          <p:spPr>
            <a:xfrm>
              <a:off x="4074145" y="3672400"/>
              <a:ext cx="81225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500">
                  <a:solidFill>
                    <a:srgbClr val="262626"/>
                  </a:solidFill>
                </a:rPr>
                <a:t>개개인 성적기준이 아닌 다양한 기준으로 선발했으면 좋겠음.</a:t>
              </a:r>
              <a:endParaRPr>
                <a:solidFill>
                  <a:srgbClr val="FF0000"/>
                </a:solidFill>
              </a:endParaRPr>
            </a:p>
          </p:txBody>
        </p:sp>
        <p:grpSp>
          <p:nvGrpSpPr>
            <p:cNvPr id="447" name="Google Shape;447;p31"/>
            <p:cNvGrpSpPr/>
            <p:nvPr/>
          </p:nvGrpSpPr>
          <p:grpSpPr>
            <a:xfrm>
              <a:off x="3367278" y="2152215"/>
              <a:ext cx="363300" cy="363300"/>
              <a:chOff x="3244242" y="2455103"/>
              <a:chExt cx="363300" cy="363300"/>
            </a:xfrm>
          </p:grpSpPr>
          <p:sp>
            <p:nvSpPr>
              <p:cNvPr id="448" name="Google Shape;448;p31"/>
              <p:cNvSpPr/>
              <p:nvPr/>
            </p:nvSpPr>
            <p:spPr>
              <a:xfrm>
                <a:off x="3244242" y="2455103"/>
                <a:ext cx="363300" cy="363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" name="Google Shape;449;p31"/>
              <p:cNvSpPr/>
              <p:nvPr/>
            </p:nvSpPr>
            <p:spPr>
              <a:xfrm>
                <a:off x="3330215" y="2545290"/>
                <a:ext cx="187800" cy="187800"/>
              </a:xfrm>
              <a:prstGeom prst="ellipse">
                <a:avLst/>
              </a:prstGeom>
              <a:solidFill>
                <a:srgbClr val="B7CCE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50" name="Google Shape;450;p31"/>
            <p:cNvSpPr txBox="1"/>
            <p:nvPr/>
          </p:nvSpPr>
          <p:spPr>
            <a:xfrm>
              <a:off x="4074145" y="2097325"/>
              <a:ext cx="82128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500">
                  <a:solidFill>
                    <a:srgbClr val="262626"/>
                  </a:solidFill>
                </a:rPr>
                <a:t>우수학습공동체 모집 공지를 늦게 올려준 점</a:t>
              </a:r>
              <a:br>
                <a:rPr lang="ko-KR" sz="2500">
                  <a:solidFill>
                    <a:srgbClr val="262626"/>
                  </a:solidFill>
                </a:rPr>
              </a:br>
              <a:r>
                <a:rPr lang="ko-KR" sz="1700">
                  <a:solidFill>
                    <a:srgbClr val="262626"/>
                  </a:solidFill>
                </a:rPr>
                <a:t>(일반 학습공동체랑 같이 모집했으면 좋겠음.)</a:t>
              </a:r>
              <a:endParaRPr sz="1700">
                <a:solidFill>
                  <a:srgbClr val="262626"/>
                </a:solidFill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2"/>
          <p:cNvSpPr/>
          <p:nvPr/>
        </p:nvSpPr>
        <p:spPr>
          <a:xfrm>
            <a:off x="1244906" y="1333041"/>
            <a:ext cx="10969200" cy="70200"/>
          </a:xfrm>
          <a:prstGeom prst="rect">
            <a:avLst/>
          </a:prstGeom>
          <a:solidFill>
            <a:srgbClr val="366092">
              <a:alpha val="4863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32"/>
          <p:cNvSpPr/>
          <p:nvPr/>
        </p:nvSpPr>
        <p:spPr>
          <a:xfrm>
            <a:off x="-2333642" y="-1750231"/>
            <a:ext cx="4667400" cy="3500400"/>
          </a:xfrm>
          <a:prstGeom prst="rect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32"/>
          <p:cNvSpPr/>
          <p:nvPr/>
        </p:nvSpPr>
        <p:spPr>
          <a:xfrm rot="-2648202">
            <a:off x="335035" y="-971862"/>
            <a:ext cx="2477983" cy="1875247"/>
          </a:xfrm>
          <a:prstGeom prst="triangle">
            <a:avLst>
              <a:gd fmla="val 2117" name="adj"/>
            </a:avLst>
          </a:prstGeom>
          <a:solidFill>
            <a:srgbClr val="538CD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32"/>
          <p:cNvSpPr txBox="1"/>
          <p:nvPr/>
        </p:nvSpPr>
        <p:spPr>
          <a:xfrm>
            <a:off x="842607" y="774864"/>
            <a:ext cx="75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4000"/>
              <a:buFont typeface="Century Gothic"/>
              <a:buNone/>
            </a:pPr>
            <a:r>
              <a:rPr b="0" i="0" lang="ko-KR" sz="4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r>
              <a:rPr lang="ko-KR" sz="4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7</a:t>
            </a:r>
            <a:endParaRPr/>
          </a:p>
        </p:txBody>
      </p:sp>
      <p:sp>
        <p:nvSpPr>
          <p:cNvPr id="460" name="Google Shape;460;p32"/>
          <p:cNvSpPr txBox="1"/>
          <p:nvPr/>
        </p:nvSpPr>
        <p:spPr>
          <a:xfrm>
            <a:off x="2070056" y="488421"/>
            <a:ext cx="8328600" cy="11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800"/>
              <a:buFont typeface="Arial"/>
              <a:buNone/>
            </a:pPr>
            <a:r>
              <a:rPr b="1" lang="ko-KR" sz="4800">
                <a:solidFill>
                  <a:srgbClr val="595959"/>
                </a:solidFill>
              </a:rPr>
              <a:t>활동 사진</a:t>
            </a:r>
            <a:endParaRPr/>
          </a:p>
        </p:txBody>
      </p:sp>
      <p:pic>
        <p:nvPicPr>
          <p:cNvPr id="461" name="Google Shape;46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7775" y="2208525"/>
            <a:ext cx="4294724" cy="321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41300" y="2208525"/>
            <a:ext cx="4587053" cy="3216524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32"/>
          <p:cNvSpPr txBox="1"/>
          <p:nvPr/>
        </p:nvSpPr>
        <p:spPr>
          <a:xfrm>
            <a:off x="2153289" y="5654575"/>
            <a:ext cx="2663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</a:rPr>
              <a:t>1회차 모임 사진  18.10.1</a:t>
            </a:r>
            <a:endParaRPr/>
          </a:p>
        </p:txBody>
      </p:sp>
      <p:sp>
        <p:nvSpPr>
          <p:cNvPr id="464" name="Google Shape;464;p32"/>
          <p:cNvSpPr txBox="1"/>
          <p:nvPr/>
        </p:nvSpPr>
        <p:spPr>
          <a:xfrm>
            <a:off x="7734939" y="5654575"/>
            <a:ext cx="2663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</a:rPr>
              <a:t>2</a:t>
            </a:r>
            <a:r>
              <a:rPr lang="ko-KR" sz="2400">
                <a:solidFill>
                  <a:schemeClr val="dk1"/>
                </a:solidFill>
              </a:rPr>
              <a:t>회차 모임 사진  18.10.8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/>
          <p:nvPr/>
        </p:nvSpPr>
        <p:spPr>
          <a:xfrm>
            <a:off x="0" y="4"/>
            <a:ext cx="5354100" cy="6858000"/>
          </a:xfrm>
          <a:prstGeom prst="rect">
            <a:avLst/>
          </a:prstGeom>
          <a:solidFill>
            <a:srgbClr val="C5D8F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4" name="Google Shape;104;p15"/>
          <p:cNvGrpSpPr/>
          <p:nvPr/>
        </p:nvGrpSpPr>
        <p:grpSpPr>
          <a:xfrm>
            <a:off x="1850719" y="2640121"/>
            <a:ext cx="1652530" cy="1514055"/>
            <a:chOff x="1912408" y="3073707"/>
            <a:chExt cx="1652530" cy="755479"/>
          </a:xfrm>
        </p:grpSpPr>
        <p:sp>
          <p:nvSpPr>
            <p:cNvPr id="105" name="Google Shape;105;p15"/>
            <p:cNvSpPr/>
            <p:nvPr/>
          </p:nvSpPr>
          <p:spPr>
            <a:xfrm>
              <a:off x="1912408" y="3767770"/>
              <a:ext cx="1652530" cy="61416"/>
            </a:xfrm>
            <a:prstGeom prst="rect">
              <a:avLst/>
            </a:prstGeom>
            <a:solidFill>
              <a:srgbClr val="366092">
                <a:alpha val="48627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5"/>
            <p:cNvSpPr txBox="1"/>
            <p:nvPr/>
          </p:nvSpPr>
          <p:spPr>
            <a:xfrm>
              <a:off x="2380416" y="3173542"/>
              <a:ext cx="537900" cy="55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ko-KR" sz="3400" u="none" cap="none" strike="noStrike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목차</a:t>
              </a: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1912408" y="3073707"/>
              <a:ext cx="1652400" cy="61500"/>
            </a:xfrm>
            <a:prstGeom prst="rect">
              <a:avLst/>
            </a:prstGeom>
            <a:solidFill>
              <a:srgbClr val="366092">
                <a:alpha val="48627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" name="Google Shape;108;p15"/>
          <p:cNvGrpSpPr/>
          <p:nvPr/>
        </p:nvGrpSpPr>
        <p:grpSpPr>
          <a:xfrm>
            <a:off x="6059500" y="1506350"/>
            <a:ext cx="5354077" cy="624600"/>
            <a:chOff x="6103475" y="193650"/>
            <a:chExt cx="5354077" cy="624600"/>
          </a:xfrm>
        </p:grpSpPr>
        <p:sp>
          <p:nvSpPr>
            <p:cNvPr id="109" name="Google Shape;109;p15"/>
            <p:cNvSpPr txBox="1"/>
            <p:nvPr/>
          </p:nvSpPr>
          <p:spPr>
            <a:xfrm>
              <a:off x="6671352" y="275109"/>
              <a:ext cx="4786200" cy="4617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262626">
                  <a:alpha val="50000"/>
                </a:srgbClr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200">
                  <a:solidFill>
                    <a:schemeClr val="dk1"/>
                  </a:solidFill>
                </a:rPr>
                <a:t>기본 소개</a:t>
              </a:r>
              <a:r>
                <a:rPr lang="ko-KR" sz="2200">
                  <a:solidFill>
                    <a:schemeClr val="dk1"/>
                  </a:solidFill>
                </a:rPr>
                <a:t> </a:t>
              </a:r>
              <a:endParaRPr sz="2200">
                <a:solidFill>
                  <a:schemeClr val="dk1"/>
                </a:solidFill>
              </a:endParaRPr>
            </a:p>
          </p:txBody>
        </p:sp>
        <p:sp>
          <p:nvSpPr>
            <p:cNvPr id="110" name="Google Shape;110;p15"/>
            <p:cNvSpPr txBox="1"/>
            <p:nvPr/>
          </p:nvSpPr>
          <p:spPr>
            <a:xfrm>
              <a:off x="6103475" y="193650"/>
              <a:ext cx="408900" cy="6246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262626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2800"/>
                <a:t>1</a:t>
              </a:r>
              <a:endParaRPr b="1" sz="2800"/>
            </a:p>
          </p:txBody>
        </p:sp>
      </p:grpSp>
      <p:grpSp>
        <p:nvGrpSpPr>
          <p:cNvPr id="111" name="Google Shape;111;p15"/>
          <p:cNvGrpSpPr/>
          <p:nvPr/>
        </p:nvGrpSpPr>
        <p:grpSpPr>
          <a:xfrm>
            <a:off x="6059500" y="2150486"/>
            <a:ext cx="5354077" cy="624600"/>
            <a:chOff x="6103475" y="193650"/>
            <a:chExt cx="5354077" cy="624600"/>
          </a:xfrm>
        </p:grpSpPr>
        <p:sp>
          <p:nvSpPr>
            <p:cNvPr id="112" name="Google Shape;112;p15"/>
            <p:cNvSpPr txBox="1"/>
            <p:nvPr/>
          </p:nvSpPr>
          <p:spPr>
            <a:xfrm>
              <a:off x="6671352" y="275109"/>
              <a:ext cx="4786200" cy="4617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262626">
                  <a:alpha val="50000"/>
                </a:srgbClr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200">
                  <a:solidFill>
                    <a:schemeClr val="dk1"/>
                  </a:solidFill>
                </a:rPr>
                <a:t>목표 및 학습내용</a:t>
              </a:r>
              <a:endParaRPr sz="2200">
                <a:solidFill>
                  <a:schemeClr val="dk1"/>
                </a:solidFill>
              </a:endParaRPr>
            </a:p>
          </p:txBody>
        </p:sp>
        <p:sp>
          <p:nvSpPr>
            <p:cNvPr id="113" name="Google Shape;113;p15"/>
            <p:cNvSpPr txBox="1"/>
            <p:nvPr/>
          </p:nvSpPr>
          <p:spPr>
            <a:xfrm>
              <a:off x="6103475" y="193650"/>
              <a:ext cx="408900" cy="6246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262626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2800"/>
                <a:t>2</a:t>
              </a:r>
              <a:endParaRPr b="1" sz="2800"/>
            </a:p>
          </p:txBody>
        </p:sp>
      </p:grpSp>
      <p:grpSp>
        <p:nvGrpSpPr>
          <p:cNvPr id="114" name="Google Shape;114;p15"/>
          <p:cNvGrpSpPr/>
          <p:nvPr/>
        </p:nvGrpSpPr>
        <p:grpSpPr>
          <a:xfrm>
            <a:off x="6059500" y="2794621"/>
            <a:ext cx="5354077" cy="624600"/>
            <a:chOff x="6103475" y="193650"/>
            <a:chExt cx="5354077" cy="624600"/>
          </a:xfrm>
        </p:grpSpPr>
        <p:sp>
          <p:nvSpPr>
            <p:cNvPr id="115" name="Google Shape;115;p15"/>
            <p:cNvSpPr txBox="1"/>
            <p:nvPr/>
          </p:nvSpPr>
          <p:spPr>
            <a:xfrm>
              <a:off x="6671352" y="275109"/>
              <a:ext cx="4786200" cy="4617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262626">
                  <a:alpha val="50000"/>
                </a:srgbClr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200">
                  <a:solidFill>
                    <a:schemeClr val="dk1"/>
                  </a:solidFill>
                </a:rPr>
                <a:t>운영 노하우</a:t>
              </a:r>
              <a:endParaRPr sz="2200">
                <a:solidFill>
                  <a:schemeClr val="dk1"/>
                </a:solidFill>
              </a:endParaRPr>
            </a:p>
          </p:txBody>
        </p:sp>
        <p:sp>
          <p:nvSpPr>
            <p:cNvPr id="116" name="Google Shape;116;p15"/>
            <p:cNvSpPr txBox="1"/>
            <p:nvPr/>
          </p:nvSpPr>
          <p:spPr>
            <a:xfrm>
              <a:off x="6103475" y="193650"/>
              <a:ext cx="408900" cy="6246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262626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2800"/>
                <a:t>3</a:t>
              </a:r>
              <a:endParaRPr b="1" sz="2800"/>
            </a:p>
          </p:txBody>
        </p:sp>
      </p:grpSp>
      <p:grpSp>
        <p:nvGrpSpPr>
          <p:cNvPr id="117" name="Google Shape;117;p15"/>
          <p:cNvGrpSpPr/>
          <p:nvPr/>
        </p:nvGrpSpPr>
        <p:grpSpPr>
          <a:xfrm>
            <a:off x="6059500" y="3438757"/>
            <a:ext cx="5354077" cy="624600"/>
            <a:chOff x="6103475" y="193650"/>
            <a:chExt cx="5354077" cy="624600"/>
          </a:xfrm>
        </p:grpSpPr>
        <p:sp>
          <p:nvSpPr>
            <p:cNvPr id="118" name="Google Shape;118;p15"/>
            <p:cNvSpPr txBox="1"/>
            <p:nvPr/>
          </p:nvSpPr>
          <p:spPr>
            <a:xfrm>
              <a:off x="6671352" y="275109"/>
              <a:ext cx="4786200" cy="4617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262626">
                  <a:alpha val="50000"/>
                </a:srgbClr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200">
                  <a:solidFill>
                    <a:schemeClr val="dk1"/>
                  </a:solidFill>
                </a:rPr>
                <a:t>활동 후기</a:t>
              </a:r>
              <a:r>
                <a:rPr lang="ko-KR" sz="2200">
                  <a:solidFill>
                    <a:schemeClr val="dk1"/>
                  </a:solidFill>
                </a:rPr>
                <a:t> </a:t>
              </a:r>
              <a:endParaRPr sz="2200">
                <a:solidFill>
                  <a:schemeClr val="dk1"/>
                </a:solidFill>
              </a:endParaRPr>
            </a:p>
          </p:txBody>
        </p:sp>
        <p:sp>
          <p:nvSpPr>
            <p:cNvPr id="119" name="Google Shape;119;p15"/>
            <p:cNvSpPr txBox="1"/>
            <p:nvPr/>
          </p:nvSpPr>
          <p:spPr>
            <a:xfrm>
              <a:off x="6103475" y="193650"/>
              <a:ext cx="408900" cy="6246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262626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2800"/>
                <a:t>4</a:t>
              </a:r>
              <a:endParaRPr b="1" sz="2800"/>
            </a:p>
          </p:txBody>
        </p:sp>
      </p:grpSp>
      <p:grpSp>
        <p:nvGrpSpPr>
          <p:cNvPr id="120" name="Google Shape;120;p15"/>
          <p:cNvGrpSpPr/>
          <p:nvPr/>
        </p:nvGrpSpPr>
        <p:grpSpPr>
          <a:xfrm>
            <a:off x="6059500" y="4082893"/>
            <a:ext cx="5354077" cy="624600"/>
            <a:chOff x="6103475" y="193650"/>
            <a:chExt cx="5354077" cy="624600"/>
          </a:xfrm>
        </p:grpSpPr>
        <p:sp>
          <p:nvSpPr>
            <p:cNvPr id="121" name="Google Shape;121;p15"/>
            <p:cNvSpPr txBox="1"/>
            <p:nvPr/>
          </p:nvSpPr>
          <p:spPr>
            <a:xfrm>
              <a:off x="6671352" y="275109"/>
              <a:ext cx="4786200" cy="4617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262626">
                  <a:alpha val="50000"/>
                </a:srgbClr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ko-KR" sz="2200">
                  <a:solidFill>
                    <a:schemeClr val="dk1"/>
                  </a:solidFill>
                </a:rPr>
                <a:t>운영 개선 사항</a:t>
              </a:r>
              <a:endParaRPr sz="2200">
                <a:solidFill>
                  <a:schemeClr val="dk1"/>
                </a:solidFill>
              </a:endParaRPr>
            </a:p>
          </p:txBody>
        </p:sp>
        <p:sp>
          <p:nvSpPr>
            <p:cNvPr id="122" name="Google Shape;122;p15"/>
            <p:cNvSpPr txBox="1"/>
            <p:nvPr/>
          </p:nvSpPr>
          <p:spPr>
            <a:xfrm>
              <a:off x="6103475" y="193650"/>
              <a:ext cx="408900" cy="6246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262626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2800"/>
                <a:t>5</a:t>
              </a:r>
              <a:endParaRPr b="1" sz="2800"/>
            </a:p>
          </p:txBody>
        </p:sp>
      </p:grpSp>
      <p:grpSp>
        <p:nvGrpSpPr>
          <p:cNvPr id="123" name="Google Shape;123;p15"/>
          <p:cNvGrpSpPr/>
          <p:nvPr/>
        </p:nvGrpSpPr>
        <p:grpSpPr>
          <a:xfrm>
            <a:off x="6059500" y="4727029"/>
            <a:ext cx="5354077" cy="624600"/>
            <a:chOff x="6103475" y="193650"/>
            <a:chExt cx="5354077" cy="624600"/>
          </a:xfrm>
        </p:grpSpPr>
        <p:sp>
          <p:nvSpPr>
            <p:cNvPr id="124" name="Google Shape;124;p15"/>
            <p:cNvSpPr txBox="1"/>
            <p:nvPr/>
          </p:nvSpPr>
          <p:spPr>
            <a:xfrm>
              <a:off x="6671352" y="275109"/>
              <a:ext cx="4786200" cy="4617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262626">
                  <a:alpha val="50000"/>
                </a:srgbClr>
              </a:outerShdw>
            </a:effectLst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200">
                  <a:solidFill>
                    <a:schemeClr val="dk1"/>
                  </a:solidFill>
                </a:rPr>
                <a:t>활동 사진</a:t>
              </a:r>
              <a:endParaRPr sz="2200">
                <a:solidFill>
                  <a:schemeClr val="dk1"/>
                </a:solidFill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200">
                <a:solidFill>
                  <a:schemeClr val="dk1"/>
                </a:solidFill>
              </a:endParaRPr>
            </a:p>
          </p:txBody>
        </p:sp>
        <p:sp>
          <p:nvSpPr>
            <p:cNvPr id="125" name="Google Shape;125;p15"/>
            <p:cNvSpPr txBox="1"/>
            <p:nvPr/>
          </p:nvSpPr>
          <p:spPr>
            <a:xfrm>
              <a:off x="6103475" y="193650"/>
              <a:ext cx="408900" cy="6246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262626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2800"/>
                <a:t>6</a:t>
              </a:r>
              <a:endParaRPr b="1" sz="2800"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/>
          <p:nvPr/>
        </p:nvSpPr>
        <p:spPr>
          <a:xfrm>
            <a:off x="-2333642" y="-1750231"/>
            <a:ext cx="4667283" cy="3500462"/>
          </a:xfrm>
          <a:prstGeom prst="rect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33"/>
          <p:cNvSpPr/>
          <p:nvPr/>
        </p:nvSpPr>
        <p:spPr>
          <a:xfrm rot="-2648126">
            <a:off x="335055" y="-971773"/>
            <a:ext cx="2477852" cy="1875282"/>
          </a:xfrm>
          <a:prstGeom prst="triangle">
            <a:avLst>
              <a:gd fmla="val 2117" name="adj"/>
            </a:avLst>
          </a:prstGeom>
          <a:solidFill>
            <a:srgbClr val="538CD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33"/>
          <p:cNvSpPr txBox="1"/>
          <p:nvPr/>
        </p:nvSpPr>
        <p:spPr>
          <a:xfrm>
            <a:off x="737249" y="2407868"/>
            <a:ext cx="10883291" cy="18097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6092"/>
              </a:buClr>
              <a:buSzPts val="7200"/>
              <a:buFont typeface="Arial"/>
              <a:buNone/>
            </a:pPr>
            <a:r>
              <a:rPr b="0" i="0" lang="ko-KR" sz="7200" u="none" cap="none" strike="noStrike">
                <a:solidFill>
                  <a:srgbClr val="36609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b="0" i="0" sz="7200" u="none" cap="none" strike="noStrike">
              <a:solidFill>
                <a:srgbClr val="3660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33"/>
          <p:cNvSpPr/>
          <p:nvPr/>
        </p:nvSpPr>
        <p:spPr>
          <a:xfrm>
            <a:off x="689316" y="4147289"/>
            <a:ext cx="10969128" cy="70322"/>
          </a:xfrm>
          <a:prstGeom prst="rect">
            <a:avLst/>
          </a:prstGeom>
          <a:solidFill>
            <a:srgbClr val="366092">
              <a:alpha val="48627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"/>
          <p:cNvSpPr/>
          <p:nvPr/>
        </p:nvSpPr>
        <p:spPr>
          <a:xfrm>
            <a:off x="1244906" y="1356791"/>
            <a:ext cx="10969128" cy="70322"/>
          </a:xfrm>
          <a:prstGeom prst="rect">
            <a:avLst/>
          </a:prstGeom>
          <a:solidFill>
            <a:srgbClr val="366092">
              <a:alpha val="48627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6"/>
          <p:cNvSpPr/>
          <p:nvPr/>
        </p:nvSpPr>
        <p:spPr>
          <a:xfrm>
            <a:off x="-2333642" y="-1750231"/>
            <a:ext cx="4667283" cy="3500462"/>
          </a:xfrm>
          <a:prstGeom prst="rect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16"/>
          <p:cNvSpPr/>
          <p:nvPr/>
        </p:nvSpPr>
        <p:spPr>
          <a:xfrm rot="-2648126">
            <a:off x="335055" y="-971773"/>
            <a:ext cx="2477852" cy="1875282"/>
          </a:xfrm>
          <a:prstGeom prst="triangle">
            <a:avLst>
              <a:gd fmla="val 2117" name="adj"/>
            </a:avLst>
          </a:prstGeom>
          <a:solidFill>
            <a:srgbClr val="538CD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6"/>
          <p:cNvSpPr txBox="1"/>
          <p:nvPr/>
        </p:nvSpPr>
        <p:spPr>
          <a:xfrm>
            <a:off x="2577755" y="336021"/>
            <a:ext cx="7036490" cy="7720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800"/>
              <a:buFont typeface="Arial"/>
              <a:buNone/>
            </a:pPr>
            <a:r>
              <a:rPr b="1" lang="ko-KR" sz="4800">
                <a:solidFill>
                  <a:srgbClr val="595959"/>
                </a:solidFill>
              </a:rPr>
              <a:t>기본 소개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Arial"/>
              <a:buNone/>
            </a:pPr>
            <a:r>
              <a:t/>
            </a:r>
            <a:endParaRPr b="1" sz="4800">
              <a:solidFill>
                <a:srgbClr val="262626"/>
              </a:solidFill>
            </a:endParaRPr>
          </a:p>
        </p:txBody>
      </p:sp>
      <p:pic>
        <p:nvPicPr>
          <p:cNvPr id="135" name="Google Shape;13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5175" y="1762550"/>
            <a:ext cx="5622524" cy="22933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6"/>
          <p:cNvSpPr txBox="1"/>
          <p:nvPr/>
        </p:nvSpPr>
        <p:spPr>
          <a:xfrm>
            <a:off x="927677" y="774864"/>
            <a:ext cx="58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4000"/>
              <a:buFont typeface="Century Gothic"/>
              <a:buNone/>
            </a:pPr>
            <a:r>
              <a:rPr b="0" i="0" lang="ko-KR" sz="4000" u="none" cap="none" strike="noStrik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b="0" i="0" sz="4000" u="none" cap="none" strike="noStrike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7" name="Google Shape;137;p16"/>
          <p:cNvSpPr txBox="1"/>
          <p:nvPr/>
        </p:nvSpPr>
        <p:spPr>
          <a:xfrm>
            <a:off x="1548213" y="2353762"/>
            <a:ext cx="3387900" cy="7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500">
                <a:solidFill>
                  <a:srgbClr val="373545"/>
                </a:solidFill>
              </a:rPr>
              <a:t>황상두 (리더)</a:t>
            </a:r>
            <a:endParaRPr i="0" sz="2500" u="none" cap="none" strike="noStrike">
              <a:solidFill>
                <a:srgbClr val="373545"/>
              </a:solidFill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545"/>
              </a:buClr>
              <a:buSzPts val="2100"/>
              <a:buChar char="-"/>
            </a:pPr>
            <a:r>
              <a:rPr lang="ko-KR" sz="2100">
                <a:solidFill>
                  <a:srgbClr val="373545"/>
                </a:solidFill>
              </a:rPr>
              <a:t>컴퓨터공학과 13학번 4학년 재학</a:t>
            </a:r>
            <a:endParaRPr sz="2100">
              <a:solidFill>
                <a:srgbClr val="373545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545"/>
              </a:buClr>
              <a:buSzPts val="20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rgbClr val="37354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8" name="Google Shape;138;p16"/>
          <p:cNvGrpSpPr/>
          <p:nvPr/>
        </p:nvGrpSpPr>
        <p:grpSpPr>
          <a:xfrm>
            <a:off x="1520328" y="1762541"/>
            <a:ext cx="3443665" cy="570900"/>
            <a:chOff x="2368627" y="1504265"/>
            <a:chExt cx="3443665" cy="570900"/>
          </a:xfrm>
        </p:grpSpPr>
        <p:sp>
          <p:nvSpPr>
            <p:cNvPr id="139" name="Google Shape;139;p16"/>
            <p:cNvSpPr txBox="1"/>
            <p:nvPr/>
          </p:nvSpPr>
          <p:spPr>
            <a:xfrm>
              <a:off x="2645492" y="1504265"/>
              <a:ext cx="3166800" cy="5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66092"/>
                </a:buClr>
                <a:buSzPts val="2000"/>
                <a:buFont typeface="Arial"/>
                <a:buNone/>
              </a:pPr>
              <a:r>
                <a:rPr b="1" lang="ko-KR" sz="2000">
                  <a:solidFill>
                    <a:srgbClr val="366092"/>
                  </a:solidFill>
                </a:rPr>
                <a:t>팀원 소개</a:t>
              </a:r>
              <a:endParaRPr/>
            </a:p>
          </p:txBody>
        </p:sp>
        <p:sp>
          <p:nvSpPr>
            <p:cNvPr id="140" name="Google Shape;140;p16"/>
            <p:cNvSpPr/>
            <p:nvPr/>
          </p:nvSpPr>
          <p:spPr>
            <a:xfrm>
              <a:off x="2368627" y="1574655"/>
              <a:ext cx="231300" cy="231300"/>
            </a:xfrm>
            <a:prstGeom prst="ellipse">
              <a:avLst/>
            </a:prstGeom>
            <a:solidFill>
              <a:srgbClr val="17365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" name="Google Shape;141;p16"/>
          <p:cNvSpPr txBox="1"/>
          <p:nvPr/>
        </p:nvSpPr>
        <p:spPr>
          <a:xfrm>
            <a:off x="1576088" y="3658237"/>
            <a:ext cx="3387900" cy="7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500">
                <a:solidFill>
                  <a:srgbClr val="373545"/>
                </a:solidFill>
              </a:rPr>
              <a:t>김창환</a:t>
            </a:r>
            <a:endParaRPr i="0" sz="2500" u="none" cap="none" strike="noStrike">
              <a:solidFill>
                <a:srgbClr val="373545"/>
              </a:solidFill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545"/>
              </a:buClr>
              <a:buSzPts val="2100"/>
              <a:buChar char="-"/>
            </a:pPr>
            <a:r>
              <a:rPr lang="ko-KR" sz="2100">
                <a:solidFill>
                  <a:srgbClr val="373545"/>
                </a:solidFill>
              </a:rPr>
              <a:t>컴퓨터공학과 13학번 3학년 재학</a:t>
            </a:r>
            <a:endParaRPr sz="2100">
              <a:solidFill>
                <a:srgbClr val="373545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545"/>
              </a:buClr>
              <a:buSzPts val="20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rgbClr val="37354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6"/>
          <p:cNvSpPr txBox="1"/>
          <p:nvPr/>
        </p:nvSpPr>
        <p:spPr>
          <a:xfrm>
            <a:off x="1576100" y="4962699"/>
            <a:ext cx="3387900" cy="7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500">
                <a:solidFill>
                  <a:srgbClr val="373545"/>
                </a:solidFill>
              </a:rPr>
              <a:t>오창선</a:t>
            </a:r>
            <a:endParaRPr sz="2500">
              <a:solidFill>
                <a:srgbClr val="373545"/>
              </a:solidFill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545"/>
              </a:buClr>
              <a:buSzPts val="2100"/>
              <a:buChar char="-"/>
            </a:pPr>
            <a:r>
              <a:rPr lang="ko-KR" sz="2100">
                <a:solidFill>
                  <a:srgbClr val="373545"/>
                </a:solidFill>
              </a:rPr>
              <a:t>컴퓨터공학과 13학번 3학년 재학</a:t>
            </a:r>
            <a:endParaRPr sz="2100">
              <a:solidFill>
                <a:srgbClr val="373545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545"/>
              </a:buClr>
              <a:buSzPts val="20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rgbClr val="37354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6"/>
          <p:cNvSpPr/>
          <p:nvPr/>
        </p:nvSpPr>
        <p:spPr>
          <a:xfrm>
            <a:off x="1371588" y="2520950"/>
            <a:ext cx="132300" cy="132300"/>
          </a:xfrm>
          <a:prstGeom prst="ellipse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6"/>
          <p:cNvSpPr/>
          <p:nvPr/>
        </p:nvSpPr>
        <p:spPr>
          <a:xfrm flipH="1" rot="10800000">
            <a:off x="1371600" y="5107394"/>
            <a:ext cx="132300" cy="132300"/>
          </a:xfrm>
          <a:prstGeom prst="ellipse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6"/>
          <p:cNvSpPr/>
          <p:nvPr/>
        </p:nvSpPr>
        <p:spPr>
          <a:xfrm flipH="1" rot="10800000">
            <a:off x="1371600" y="3766761"/>
            <a:ext cx="132300" cy="132300"/>
          </a:xfrm>
          <a:prstGeom prst="ellipse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6" name="Google Shape;14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5163" y="4277225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968488" y="4184200"/>
            <a:ext cx="2329212" cy="23292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/>
          <p:nvPr/>
        </p:nvSpPr>
        <p:spPr>
          <a:xfrm>
            <a:off x="1244906" y="1333041"/>
            <a:ext cx="10969128" cy="70322"/>
          </a:xfrm>
          <a:prstGeom prst="rect">
            <a:avLst/>
          </a:prstGeom>
          <a:solidFill>
            <a:srgbClr val="366092">
              <a:alpha val="48627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7"/>
          <p:cNvSpPr/>
          <p:nvPr/>
        </p:nvSpPr>
        <p:spPr>
          <a:xfrm>
            <a:off x="-2333642" y="-1750231"/>
            <a:ext cx="4667283" cy="3500462"/>
          </a:xfrm>
          <a:prstGeom prst="rect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7"/>
          <p:cNvSpPr/>
          <p:nvPr/>
        </p:nvSpPr>
        <p:spPr>
          <a:xfrm rot="-2648126">
            <a:off x="273577" y="-937642"/>
            <a:ext cx="2477852" cy="1875282"/>
          </a:xfrm>
          <a:prstGeom prst="triangle">
            <a:avLst>
              <a:gd fmla="val 2117" name="adj"/>
            </a:avLst>
          </a:prstGeom>
          <a:solidFill>
            <a:srgbClr val="538CD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17"/>
          <p:cNvSpPr txBox="1"/>
          <p:nvPr/>
        </p:nvSpPr>
        <p:spPr>
          <a:xfrm>
            <a:off x="2576254" y="336021"/>
            <a:ext cx="7036490" cy="11753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800"/>
              <a:buFont typeface="Arial"/>
              <a:buNone/>
            </a:pPr>
            <a:r>
              <a:rPr b="1" lang="ko-KR" sz="4800">
                <a:solidFill>
                  <a:srgbClr val="595959"/>
                </a:solidFill>
              </a:rPr>
              <a:t>기본 소개</a:t>
            </a:r>
            <a:endParaRPr/>
          </a:p>
        </p:txBody>
      </p:sp>
      <p:sp>
        <p:nvSpPr>
          <p:cNvPr id="157" name="Google Shape;157;p17"/>
          <p:cNvSpPr txBox="1"/>
          <p:nvPr/>
        </p:nvSpPr>
        <p:spPr>
          <a:xfrm>
            <a:off x="927677" y="774864"/>
            <a:ext cx="5848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4000"/>
              <a:buFont typeface="Century Gothic"/>
              <a:buNone/>
            </a:pPr>
            <a:r>
              <a:rPr lang="ko-KR" sz="4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b="0" i="0" sz="4000" u="none" cap="none" strike="noStrike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58" name="Google Shape;158;p17"/>
          <p:cNvGrpSpPr/>
          <p:nvPr/>
        </p:nvGrpSpPr>
        <p:grpSpPr>
          <a:xfrm>
            <a:off x="1512502" y="2885438"/>
            <a:ext cx="5856772" cy="400200"/>
            <a:chOff x="2518607" y="2639698"/>
            <a:chExt cx="5856772" cy="400200"/>
          </a:xfrm>
        </p:grpSpPr>
        <p:sp>
          <p:nvSpPr>
            <p:cNvPr id="159" name="Google Shape;159;p17"/>
            <p:cNvSpPr/>
            <p:nvPr/>
          </p:nvSpPr>
          <p:spPr>
            <a:xfrm>
              <a:off x="2707179" y="2639698"/>
              <a:ext cx="56682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2000">
                  <a:solidFill>
                    <a:schemeClr val="dk1"/>
                  </a:solidFill>
                </a:rPr>
                <a:t>최근 알고리즘 </a:t>
              </a:r>
              <a:r>
                <a:rPr b="1" lang="ko-KR" sz="2000">
                  <a:solidFill>
                    <a:srgbClr val="FF0000"/>
                  </a:solidFill>
                </a:rPr>
                <a:t>면접 테스트</a:t>
              </a:r>
              <a:r>
                <a:rPr b="1" lang="ko-KR" sz="2000">
                  <a:solidFill>
                    <a:schemeClr val="dk1"/>
                  </a:solidFill>
                </a:rPr>
                <a:t> 증가</a:t>
              </a:r>
              <a:endParaRPr b="1"/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2518607" y="2768912"/>
              <a:ext cx="132300" cy="132300"/>
            </a:xfrm>
            <a:prstGeom prst="ellipse">
              <a:avLst/>
            </a:prstGeom>
            <a:solidFill>
              <a:srgbClr val="36609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1" name="Google Shape;161;p17"/>
          <p:cNvGrpSpPr/>
          <p:nvPr/>
        </p:nvGrpSpPr>
        <p:grpSpPr>
          <a:xfrm>
            <a:off x="1512502" y="3718150"/>
            <a:ext cx="4384845" cy="400200"/>
            <a:chOff x="2518607" y="2880701"/>
            <a:chExt cx="4384845" cy="400200"/>
          </a:xfrm>
        </p:grpSpPr>
        <p:sp>
          <p:nvSpPr>
            <p:cNvPr id="162" name="Google Shape;162;p17"/>
            <p:cNvSpPr/>
            <p:nvPr/>
          </p:nvSpPr>
          <p:spPr>
            <a:xfrm>
              <a:off x="2712452" y="2880701"/>
              <a:ext cx="4191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2000">
                  <a:solidFill>
                    <a:srgbClr val="262626"/>
                  </a:solidFill>
                </a:rPr>
                <a:t>알고리즘 = 프로그래머의 </a:t>
              </a:r>
              <a:r>
                <a:rPr b="1" lang="ko-KR" sz="2000">
                  <a:solidFill>
                    <a:srgbClr val="FF0000"/>
                  </a:solidFill>
                </a:rPr>
                <a:t>개인기</a:t>
              </a:r>
              <a:br>
                <a:rPr b="1" lang="ko-KR" sz="2000">
                  <a:solidFill>
                    <a:srgbClr val="262626"/>
                  </a:solidFill>
                </a:rPr>
              </a:br>
              <a:endParaRPr b="1"/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2518607" y="3009912"/>
              <a:ext cx="132300" cy="132300"/>
            </a:xfrm>
            <a:prstGeom prst="ellipse">
              <a:avLst/>
            </a:prstGeom>
            <a:solidFill>
              <a:srgbClr val="36609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4" name="Google Shape;164;p17"/>
          <p:cNvGrpSpPr/>
          <p:nvPr/>
        </p:nvGrpSpPr>
        <p:grpSpPr>
          <a:xfrm>
            <a:off x="1512502" y="4550850"/>
            <a:ext cx="4384845" cy="400200"/>
            <a:chOff x="2518607" y="2880701"/>
            <a:chExt cx="4384845" cy="400200"/>
          </a:xfrm>
        </p:grpSpPr>
        <p:sp>
          <p:nvSpPr>
            <p:cNvPr id="165" name="Google Shape;165;p17"/>
            <p:cNvSpPr/>
            <p:nvPr/>
          </p:nvSpPr>
          <p:spPr>
            <a:xfrm>
              <a:off x="2712452" y="2880701"/>
              <a:ext cx="4191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b="1" lang="ko-KR" sz="2000">
                  <a:solidFill>
                    <a:srgbClr val="262626"/>
                  </a:solidFill>
                </a:rPr>
                <a:t>전공과목 </a:t>
              </a:r>
              <a:r>
                <a:rPr b="1" lang="ko-KR" sz="2000">
                  <a:solidFill>
                    <a:srgbClr val="FF0000"/>
                  </a:solidFill>
                </a:rPr>
                <a:t>학습능력 향상</a:t>
              </a:r>
              <a:r>
                <a:rPr b="1" lang="ko-KR" sz="2000">
                  <a:solidFill>
                    <a:srgbClr val="262626"/>
                  </a:solidFill>
                </a:rPr>
                <a:t>에 도움</a:t>
              </a:r>
              <a:endParaRPr b="1">
                <a:solidFill>
                  <a:schemeClr val="dk1"/>
                </a:solidFill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00">
                <a:solidFill>
                  <a:srgbClr val="262626"/>
                </a:solidFill>
              </a:endParaRPr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2518607" y="3009912"/>
              <a:ext cx="132300" cy="132300"/>
            </a:xfrm>
            <a:prstGeom prst="ellipse">
              <a:avLst/>
            </a:prstGeom>
            <a:solidFill>
              <a:srgbClr val="36609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7" name="Google Shape;167;p17"/>
          <p:cNvGrpSpPr/>
          <p:nvPr/>
        </p:nvGrpSpPr>
        <p:grpSpPr>
          <a:xfrm>
            <a:off x="1512502" y="5383550"/>
            <a:ext cx="4384845" cy="400200"/>
            <a:chOff x="2518607" y="2880701"/>
            <a:chExt cx="4384845" cy="400200"/>
          </a:xfrm>
        </p:grpSpPr>
        <p:sp>
          <p:nvSpPr>
            <p:cNvPr id="168" name="Google Shape;168;p17"/>
            <p:cNvSpPr/>
            <p:nvPr/>
          </p:nvSpPr>
          <p:spPr>
            <a:xfrm>
              <a:off x="2712452" y="2880701"/>
              <a:ext cx="4191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2000">
                  <a:solidFill>
                    <a:srgbClr val="262626"/>
                  </a:solidFill>
                </a:rPr>
                <a:t>정보처리기사 시험에 나오는 </a:t>
              </a:r>
              <a:r>
                <a:rPr b="1" lang="ko-KR" sz="2000">
                  <a:solidFill>
                    <a:srgbClr val="FF0000"/>
                  </a:solidFill>
                </a:rPr>
                <a:t>필수과목</a:t>
              </a:r>
              <a:endParaRPr b="1" sz="2000">
                <a:solidFill>
                  <a:srgbClr val="FF0000"/>
                </a:solidFill>
              </a:endParaRPr>
            </a:p>
          </p:txBody>
        </p:sp>
        <p:sp>
          <p:nvSpPr>
            <p:cNvPr id="169" name="Google Shape;169;p17"/>
            <p:cNvSpPr/>
            <p:nvPr/>
          </p:nvSpPr>
          <p:spPr>
            <a:xfrm>
              <a:off x="2518607" y="3009912"/>
              <a:ext cx="132300" cy="132300"/>
            </a:xfrm>
            <a:prstGeom prst="ellipse">
              <a:avLst/>
            </a:prstGeom>
            <a:solidFill>
              <a:srgbClr val="36609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0" name="Google Shape;17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7052" y="3127575"/>
            <a:ext cx="5201123" cy="20959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1" name="Google Shape;171;p17"/>
          <p:cNvGrpSpPr/>
          <p:nvPr/>
        </p:nvGrpSpPr>
        <p:grpSpPr>
          <a:xfrm>
            <a:off x="1520328" y="1762541"/>
            <a:ext cx="3443665" cy="570900"/>
            <a:chOff x="2368627" y="1504265"/>
            <a:chExt cx="3443665" cy="570900"/>
          </a:xfrm>
        </p:grpSpPr>
        <p:sp>
          <p:nvSpPr>
            <p:cNvPr id="172" name="Google Shape;172;p17"/>
            <p:cNvSpPr txBox="1"/>
            <p:nvPr/>
          </p:nvSpPr>
          <p:spPr>
            <a:xfrm>
              <a:off x="2645492" y="1504265"/>
              <a:ext cx="3166800" cy="5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66092"/>
                </a:buClr>
                <a:buSzPts val="2000"/>
                <a:buFont typeface="Arial"/>
                <a:buNone/>
              </a:pPr>
              <a:r>
                <a:rPr b="1" lang="ko-KR" sz="2000">
                  <a:solidFill>
                    <a:srgbClr val="366092"/>
                  </a:solidFill>
                </a:rPr>
                <a:t>학습과목(알고리즘)</a:t>
              </a:r>
              <a:endParaRPr/>
            </a:p>
          </p:txBody>
        </p:sp>
        <p:sp>
          <p:nvSpPr>
            <p:cNvPr id="173" name="Google Shape;173;p17"/>
            <p:cNvSpPr/>
            <p:nvPr/>
          </p:nvSpPr>
          <p:spPr>
            <a:xfrm>
              <a:off x="2368627" y="1574655"/>
              <a:ext cx="231300" cy="231300"/>
            </a:xfrm>
            <a:prstGeom prst="ellipse">
              <a:avLst/>
            </a:prstGeom>
            <a:solidFill>
              <a:srgbClr val="17365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8"/>
          <p:cNvSpPr/>
          <p:nvPr/>
        </p:nvSpPr>
        <p:spPr>
          <a:xfrm>
            <a:off x="1244906" y="1333041"/>
            <a:ext cx="10969200" cy="70200"/>
          </a:xfrm>
          <a:prstGeom prst="rect">
            <a:avLst/>
          </a:prstGeom>
          <a:solidFill>
            <a:srgbClr val="366092">
              <a:alpha val="4863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18"/>
          <p:cNvSpPr/>
          <p:nvPr/>
        </p:nvSpPr>
        <p:spPr>
          <a:xfrm>
            <a:off x="-2333642" y="-1750231"/>
            <a:ext cx="4667400" cy="3500400"/>
          </a:xfrm>
          <a:prstGeom prst="rect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8"/>
          <p:cNvSpPr/>
          <p:nvPr/>
        </p:nvSpPr>
        <p:spPr>
          <a:xfrm rot="-2648202">
            <a:off x="273557" y="-937731"/>
            <a:ext cx="2477983" cy="1875247"/>
          </a:xfrm>
          <a:prstGeom prst="triangle">
            <a:avLst>
              <a:gd fmla="val 2117" name="adj"/>
            </a:avLst>
          </a:prstGeom>
          <a:solidFill>
            <a:srgbClr val="538CD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8"/>
          <p:cNvSpPr txBox="1"/>
          <p:nvPr/>
        </p:nvSpPr>
        <p:spPr>
          <a:xfrm>
            <a:off x="2576254" y="336021"/>
            <a:ext cx="7036500" cy="11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800"/>
              <a:buFont typeface="Arial"/>
              <a:buNone/>
            </a:pPr>
            <a:r>
              <a:rPr b="1" lang="ko-KR" sz="4800">
                <a:solidFill>
                  <a:srgbClr val="595959"/>
                </a:solidFill>
              </a:rPr>
              <a:t>기본 소개</a:t>
            </a:r>
            <a:endParaRPr/>
          </a:p>
        </p:txBody>
      </p:sp>
      <p:sp>
        <p:nvSpPr>
          <p:cNvPr id="183" name="Google Shape;183;p18"/>
          <p:cNvSpPr txBox="1"/>
          <p:nvPr/>
        </p:nvSpPr>
        <p:spPr>
          <a:xfrm>
            <a:off x="927677" y="774864"/>
            <a:ext cx="58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4000"/>
              <a:buFont typeface="Century Gothic"/>
              <a:buNone/>
            </a:pPr>
            <a:r>
              <a:rPr lang="ko-KR" sz="4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b="0" i="0" sz="4000" u="none" cap="none" strike="noStrike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4" name="Google Shape;184;p18"/>
          <p:cNvSpPr/>
          <p:nvPr/>
        </p:nvSpPr>
        <p:spPr>
          <a:xfrm>
            <a:off x="1543113" y="2321963"/>
            <a:ext cx="918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900" u="sng">
                <a:solidFill>
                  <a:srgbClr val="DA4453"/>
                </a:solidFill>
                <a:highlight>
                  <a:srgbClr val="FFFFFF"/>
                </a:highlight>
                <a:hlinkClick r:id="rId3"/>
              </a:rPr>
              <a:t>1. 백준 알고리즘</a:t>
            </a:r>
            <a:br>
              <a:rPr lang="ko-KR" sz="1900">
                <a:solidFill>
                  <a:schemeClr val="dk1"/>
                </a:solidFill>
              </a:rPr>
            </a:br>
            <a:r>
              <a:rPr lang="ko-KR" sz="1900">
                <a:solidFill>
                  <a:schemeClr val="dk1"/>
                </a:solidFill>
              </a:rPr>
              <a:t>- 가장 유명한 알고리즘 사이트로 쉬운 문제부터 어려운 문제까지 문제가 다양함</a:t>
            </a:r>
            <a:endParaRPr sz="19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</a:endParaRPr>
          </a:p>
        </p:txBody>
      </p:sp>
      <p:sp>
        <p:nvSpPr>
          <p:cNvPr id="185" name="Google Shape;185;p18"/>
          <p:cNvSpPr/>
          <p:nvPr/>
        </p:nvSpPr>
        <p:spPr>
          <a:xfrm>
            <a:off x="1410815" y="2455914"/>
            <a:ext cx="132300" cy="132300"/>
          </a:xfrm>
          <a:prstGeom prst="ellipse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6" name="Google Shape;186;p18"/>
          <p:cNvGrpSpPr/>
          <p:nvPr/>
        </p:nvGrpSpPr>
        <p:grpSpPr>
          <a:xfrm>
            <a:off x="1410815" y="3293950"/>
            <a:ext cx="7984251" cy="400200"/>
            <a:chOff x="2518607" y="2668601"/>
            <a:chExt cx="7984251" cy="400200"/>
          </a:xfrm>
        </p:grpSpPr>
        <p:sp>
          <p:nvSpPr>
            <p:cNvPr id="187" name="Google Shape;187;p18"/>
            <p:cNvSpPr/>
            <p:nvPr/>
          </p:nvSpPr>
          <p:spPr>
            <a:xfrm>
              <a:off x="2712458" y="2668601"/>
              <a:ext cx="7790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1900" u="sng">
                  <a:solidFill>
                    <a:srgbClr val="337AC4"/>
                  </a:solidFill>
                  <a:highlight>
                    <a:srgbClr val="FFFFFF"/>
                  </a:highlight>
                  <a:hlinkClick r:id="rId4"/>
                </a:rPr>
                <a:t>2. 알고스팟</a:t>
              </a:r>
              <a:br>
                <a:rPr b="1" lang="ko-KR" sz="1900">
                  <a:solidFill>
                    <a:srgbClr val="262626"/>
                  </a:solidFill>
                </a:rPr>
              </a:br>
              <a:r>
                <a:rPr lang="ko-KR" sz="1900">
                  <a:solidFill>
                    <a:srgbClr val="262626"/>
                  </a:solidFill>
                </a:rPr>
                <a:t>-</a:t>
              </a:r>
              <a:r>
                <a:rPr b="1" lang="ko-KR" sz="1900">
                  <a:solidFill>
                    <a:srgbClr val="262626"/>
                  </a:solidFill>
                </a:rPr>
                <a:t> </a:t>
              </a:r>
              <a:r>
                <a:rPr lang="ko-KR" sz="1900">
                  <a:solidFill>
                    <a:srgbClr val="262626"/>
                  </a:solidFill>
                </a:rPr>
                <a:t>알고리즘뿐만 아니라 각종 프로그래밍 정보가 많은 사이트</a:t>
              </a:r>
              <a:br>
                <a:rPr lang="ko-KR" sz="1900">
                  <a:solidFill>
                    <a:srgbClr val="262626"/>
                  </a:solidFill>
                </a:rPr>
              </a:br>
              <a:r>
                <a:rPr lang="ko-KR" sz="1900">
                  <a:solidFill>
                    <a:srgbClr val="262626"/>
                  </a:solidFill>
                </a:rPr>
                <a:t>- 관련 서적도 있음.</a:t>
              </a:r>
              <a:r>
                <a:rPr b="1" lang="ko-KR" sz="1900">
                  <a:solidFill>
                    <a:srgbClr val="262626"/>
                  </a:solidFill>
                </a:rPr>
                <a:t> </a:t>
              </a:r>
              <a:br>
                <a:rPr b="1" lang="ko-KR" sz="1900">
                  <a:solidFill>
                    <a:srgbClr val="262626"/>
                  </a:solidFill>
                </a:rPr>
              </a:br>
              <a:endParaRPr b="1" sz="1900"/>
            </a:p>
          </p:txBody>
        </p:sp>
        <p:sp>
          <p:nvSpPr>
            <p:cNvPr id="188" name="Google Shape;188;p18"/>
            <p:cNvSpPr/>
            <p:nvPr/>
          </p:nvSpPr>
          <p:spPr>
            <a:xfrm>
              <a:off x="2518607" y="2763349"/>
              <a:ext cx="132300" cy="132300"/>
            </a:xfrm>
            <a:prstGeom prst="ellipse">
              <a:avLst/>
            </a:prstGeom>
            <a:solidFill>
              <a:srgbClr val="36609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9" name="Google Shape;189;p18"/>
          <p:cNvGrpSpPr/>
          <p:nvPr/>
        </p:nvGrpSpPr>
        <p:grpSpPr>
          <a:xfrm>
            <a:off x="1410815" y="4496825"/>
            <a:ext cx="5079634" cy="400200"/>
            <a:chOff x="2518607" y="2880701"/>
            <a:chExt cx="5079634" cy="400200"/>
          </a:xfrm>
        </p:grpSpPr>
        <p:sp>
          <p:nvSpPr>
            <p:cNvPr id="190" name="Google Shape;190;p18"/>
            <p:cNvSpPr/>
            <p:nvPr/>
          </p:nvSpPr>
          <p:spPr>
            <a:xfrm>
              <a:off x="2712441" y="2880701"/>
              <a:ext cx="48858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1800" u="sng">
                  <a:solidFill>
                    <a:srgbClr val="337AC4"/>
                  </a:solidFill>
                  <a:highlight>
                    <a:srgbClr val="FFFFFF"/>
                  </a:highlight>
                  <a:hlinkClick r:id="rId5"/>
                </a:rPr>
                <a:t>3. 한국정보올림피아드</a:t>
              </a:r>
              <a:br>
                <a:rPr b="1" lang="ko-KR" sz="1800">
                  <a:solidFill>
                    <a:schemeClr val="dk1"/>
                  </a:solidFill>
                </a:rPr>
              </a:br>
              <a:r>
                <a:rPr lang="ko-KR" sz="1800">
                  <a:solidFill>
                    <a:schemeClr val="dk1"/>
                  </a:solidFill>
                </a:rPr>
                <a:t>- 올림피아드 대회에 나온 문제를 나열한 사이트</a:t>
              </a:r>
              <a:endParaRPr sz="1800">
                <a:solidFill>
                  <a:schemeClr val="dk1"/>
                </a:solidFill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400">
                <a:solidFill>
                  <a:srgbClr val="262626"/>
                </a:solidFill>
              </a:endParaRPr>
            </a:p>
          </p:txBody>
        </p:sp>
        <p:sp>
          <p:nvSpPr>
            <p:cNvPr id="191" name="Google Shape;191;p18"/>
            <p:cNvSpPr/>
            <p:nvPr/>
          </p:nvSpPr>
          <p:spPr>
            <a:xfrm>
              <a:off x="2518607" y="3009912"/>
              <a:ext cx="132300" cy="132300"/>
            </a:xfrm>
            <a:prstGeom prst="ellipse">
              <a:avLst/>
            </a:prstGeom>
            <a:solidFill>
              <a:srgbClr val="36609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2" name="Google Shape;192;p18"/>
          <p:cNvGrpSpPr/>
          <p:nvPr/>
        </p:nvGrpSpPr>
        <p:grpSpPr>
          <a:xfrm>
            <a:off x="1410815" y="5374075"/>
            <a:ext cx="4384845" cy="400200"/>
            <a:chOff x="2518607" y="2880701"/>
            <a:chExt cx="4384845" cy="400200"/>
          </a:xfrm>
        </p:grpSpPr>
        <p:sp>
          <p:nvSpPr>
            <p:cNvPr id="193" name="Google Shape;193;p18"/>
            <p:cNvSpPr/>
            <p:nvPr/>
          </p:nvSpPr>
          <p:spPr>
            <a:xfrm>
              <a:off x="2712452" y="2880701"/>
              <a:ext cx="4191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1900" u="sng">
                  <a:solidFill>
                    <a:srgbClr val="337AC4"/>
                  </a:solidFill>
                  <a:highlight>
                    <a:srgbClr val="FFFFFF"/>
                  </a:highlight>
                  <a:hlinkClick r:id="rId6"/>
                </a:rPr>
                <a:t>4. 프로그래머스</a:t>
              </a:r>
              <a:br>
                <a:rPr b="1" lang="ko-KR" sz="2500">
                  <a:solidFill>
                    <a:srgbClr val="FF0000"/>
                  </a:solidFill>
                </a:rPr>
              </a:br>
              <a:r>
                <a:rPr lang="ko-KR" sz="1900"/>
                <a:t>- 초보자들에게 도움되는 사이트</a:t>
              </a:r>
              <a:endParaRPr sz="1900"/>
            </a:p>
          </p:txBody>
        </p:sp>
        <p:sp>
          <p:nvSpPr>
            <p:cNvPr id="194" name="Google Shape;194;p18"/>
            <p:cNvSpPr/>
            <p:nvPr/>
          </p:nvSpPr>
          <p:spPr>
            <a:xfrm>
              <a:off x="2518607" y="3009912"/>
              <a:ext cx="132300" cy="132300"/>
            </a:xfrm>
            <a:prstGeom prst="ellipse">
              <a:avLst/>
            </a:prstGeom>
            <a:solidFill>
              <a:srgbClr val="36609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5" name="Google Shape;195;p18"/>
          <p:cNvGrpSpPr/>
          <p:nvPr/>
        </p:nvGrpSpPr>
        <p:grpSpPr>
          <a:xfrm>
            <a:off x="1520328" y="1762541"/>
            <a:ext cx="3443665" cy="570900"/>
            <a:chOff x="2368627" y="1504265"/>
            <a:chExt cx="3443665" cy="570900"/>
          </a:xfrm>
        </p:grpSpPr>
        <p:sp>
          <p:nvSpPr>
            <p:cNvPr id="196" name="Google Shape;196;p18"/>
            <p:cNvSpPr txBox="1"/>
            <p:nvPr/>
          </p:nvSpPr>
          <p:spPr>
            <a:xfrm>
              <a:off x="2645492" y="1504265"/>
              <a:ext cx="3166800" cy="5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66092"/>
                </a:buClr>
                <a:buSzPts val="2000"/>
                <a:buFont typeface="Arial"/>
                <a:buNone/>
              </a:pPr>
              <a:r>
                <a:rPr b="1" lang="ko-KR" sz="2000">
                  <a:solidFill>
                    <a:srgbClr val="366092"/>
                  </a:solidFill>
                </a:rPr>
                <a:t>알고리즘 사이트 소개</a:t>
              </a:r>
              <a:endParaRPr/>
            </a:p>
          </p:txBody>
        </p:sp>
        <p:sp>
          <p:nvSpPr>
            <p:cNvPr id="197" name="Google Shape;197;p18"/>
            <p:cNvSpPr/>
            <p:nvPr/>
          </p:nvSpPr>
          <p:spPr>
            <a:xfrm>
              <a:off x="2368627" y="1574655"/>
              <a:ext cx="231300" cy="231300"/>
            </a:xfrm>
            <a:prstGeom prst="ellipse">
              <a:avLst/>
            </a:prstGeom>
            <a:solidFill>
              <a:srgbClr val="17365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1375" y="1403250"/>
            <a:ext cx="4030625" cy="2911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19"/>
          <p:cNvSpPr/>
          <p:nvPr/>
        </p:nvSpPr>
        <p:spPr>
          <a:xfrm>
            <a:off x="1244906" y="1333041"/>
            <a:ext cx="10969200" cy="70200"/>
          </a:xfrm>
          <a:prstGeom prst="rect">
            <a:avLst/>
          </a:prstGeom>
          <a:solidFill>
            <a:srgbClr val="366092">
              <a:alpha val="4863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19"/>
          <p:cNvSpPr/>
          <p:nvPr/>
        </p:nvSpPr>
        <p:spPr>
          <a:xfrm>
            <a:off x="-2333642" y="-1750231"/>
            <a:ext cx="4667400" cy="3500400"/>
          </a:xfrm>
          <a:prstGeom prst="rect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19"/>
          <p:cNvSpPr/>
          <p:nvPr/>
        </p:nvSpPr>
        <p:spPr>
          <a:xfrm rot="-2648202">
            <a:off x="273557" y="-937731"/>
            <a:ext cx="2477983" cy="1875247"/>
          </a:xfrm>
          <a:prstGeom prst="triangle">
            <a:avLst>
              <a:gd fmla="val 2117" name="adj"/>
            </a:avLst>
          </a:prstGeom>
          <a:solidFill>
            <a:srgbClr val="538CD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19"/>
          <p:cNvSpPr txBox="1"/>
          <p:nvPr/>
        </p:nvSpPr>
        <p:spPr>
          <a:xfrm>
            <a:off x="2576254" y="336021"/>
            <a:ext cx="7036500" cy="11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800"/>
              <a:buFont typeface="Arial"/>
              <a:buNone/>
            </a:pPr>
            <a:r>
              <a:rPr b="1" lang="ko-KR" sz="4800">
                <a:solidFill>
                  <a:srgbClr val="595959"/>
                </a:solidFill>
              </a:rPr>
              <a:t>기본 소개</a:t>
            </a:r>
            <a:endParaRPr/>
          </a:p>
        </p:txBody>
      </p:sp>
      <p:sp>
        <p:nvSpPr>
          <p:cNvPr id="208" name="Google Shape;208;p19"/>
          <p:cNvSpPr txBox="1"/>
          <p:nvPr/>
        </p:nvSpPr>
        <p:spPr>
          <a:xfrm>
            <a:off x="927677" y="774864"/>
            <a:ext cx="58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4000"/>
              <a:buFont typeface="Century Gothic"/>
              <a:buNone/>
            </a:pPr>
            <a:r>
              <a:rPr lang="ko-KR" sz="4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 b="0" i="0" sz="4000" u="none" cap="none" strike="noStrike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9" name="Google Shape;209;p19"/>
          <p:cNvSpPr txBox="1"/>
          <p:nvPr/>
        </p:nvSpPr>
        <p:spPr>
          <a:xfrm>
            <a:off x="-29600" y="1750175"/>
            <a:ext cx="8615100" cy="156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ko-KR" sz="3000">
                <a:solidFill>
                  <a:srgbClr val="333333"/>
                </a:solidFill>
              </a:rPr>
              <a:t>Git의 기본 개념</a:t>
            </a:r>
            <a:endParaRPr b="1" sz="3000">
              <a:solidFill>
                <a:srgbClr val="333333"/>
              </a:solidFill>
            </a:endParaRPr>
          </a:p>
          <a:p>
            <a:pPr indent="-304800" lvl="0" marL="457200" rtl="0" algn="l">
              <a:lnSpc>
                <a:spcPct val="175000"/>
              </a:lnSpc>
              <a:spcBef>
                <a:spcPts val="160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ko-KR" sz="1200">
                <a:solidFill>
                  <a:srgbClr val="333333"/>
                </a:solidFill>
              </a:rPr>
              <a:t>Git으로 파일을 관리하면, 업데이트 이력이 Git에 저장.</a:t>
            </a:r>
            <a:endParaRPr sz="1200">
              <a:solidFill>
                <a:srgbClr val="333333"/>
              </a:solidFill>
            </a:endParaRPr>
          </a:p>
          <a:p>
            <a:pPr indent="-30480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ko-KR" sz="1200">
                <a:solidFill>
                  <a:srgbClr val="333333"/>
                </a:solidFill>
              </a:rPr>
              <a:t>매번 백업용 파일 복사본을 만들 필요가 없으니까 엄청 편하고 깔끔.</a:t>
            </a:r>
            <a:endParaRPr sz="1200">
              <a:solidFill>
                <a:srgbClr val="333333"/>
              </a:solidFill>
            </a:endParaRPr>
          </a:p>
        </p:txBody>
      </p:sp>
      <p:sp>
        <p:nvSpPr>
          <p:cNvPr id="210" name="Google Shape;210;p19"/>
          <p:cNvSpPr txBox="1"/>
          <p:nvPr/>
        </p:nvSpPr>
        <p:spPr>
          <a:xfrm>
            <a:off x="0" y="3764675"/>
            <a:ext cx="121920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3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ko-KR" sz="3300">
                <a:solidFill>
                  <a:srgbClr val="333333"/>
                </a:solidFill>
              </a:rPr>
              <a:t># 저장소</a:t>
            </a:r>
            <a:endParaRPr b="1" sz="3300">
              <a:solidFill>
                <a:srgbClr val="333333"/>
              </a:solidFill>
            </a:endParaRPr>
          </a:p>
          <a:p>
            <a:pPr indent="-304800" lvl="0" marL="457200" rtl="0" algn="l">
              <a:lnSpc>
                <a:spcPct val="175000"/>
              </a:lnSpc>
              <a:spcBef>
                <a:spcPts val="160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ko-KR" sz="1200">
                <a:solidFill>
                  <a:srgbClr val="333333"/>
                </a:solidFill>
              </a:rPr>
              <a:t>Git은 원격 저장소, 로컬 저장소를 제공.</a:t>
            </a:r>
            <a:endParaRPr sz="1200">
              <a:solidFill>
                <a:srgbClr val="333333"/>
              </a:solidFill>
            </a:endParaRPr>
          </a:p>
          <a:p>
            <a:pPr indent="-30480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ko-KR" sz="1200">
                <a:solidFill>
                  <a:srgbClr val="333333"/>
                </a:solidFill>
              </a:rPr>
              <a:t>원격 저장소(Remote Repository)</a:t>
            </a:r>
            <a:endParaRPr sz="1200">
              <a:solidFill>
                <a:srgbClr val="333333"/>
              </a:solidFill>
            </a:endParaRPr>
          </a:p>
          <a:p>
            <a:pPr indent="-304800" lvl="0" marL="457200" marR="19050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ko-KR" sz="1350">
                <a:solidFill>
                  <a:srgbClr val="777777"/>
                </a:solidFill>
              </a:rPr>
              <a:t>파일이 원격 저장소 전용 서버에서 관리되며 여러 사람이 함께 </a:t>
            </a:r>
            <a:r>
              <a:rPr b="1" lang="ko-KR" sz="1350">
                <a:solidFill>
                  <a:srgbClr val="777777"/>
                </a:solidFill>
              </a:rPr>
              <a:t>공유</a:t>
            </a:r>
            <a:r>
              <a:rPr lang="ko-KR" sz="1350">
                <a:solidFill>
                  <a:srgbClr val="777777"/>
                </a:solidFill>
              </a:rPr>
              <a:t>하기 위한 저장소.</a:t>
            </a:r>
            <a:endParaRPr sz="1350">
              <a:solidFill>
                <a:srgbClr val="777777"/>
              </a:solidFill>
            </a:endParaRPr>
          </a:p>
          <a:p>
            <a:pPr indent="-30480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ko-KR" sz="1200">
                <a:solidFill>
                  <a:srgbClr val="333333"/>
                </a:solidFill>
              </a:rPr>
              <a:t>로컬 저장소(Local Repository)</a:t>
            </a:r>
            <a:endParaRPr sz="1200">
              <a:solidFill>
                <a:srgbClr val="333333"/>
              </a:solidFill>
            </a:endParaRPr>
          </a:p>
          <a:p>
            <a:pPr indent="-304800" lvl="0" marL="457200" marR="19050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ko-KR" sz="1350">
                <a:solidFill>
                  <a:srgbClr val="777777"/>
                </a:solidFill>
              </a:rPr>
              <a:t>네 PC에 파일이 저장되는 </a:t>
            </a:r>
            <a:r>
              <a:rPr b="1" lang="ko-KR" sz="1350">
                <a:solidFill>
                  <a:srgbClr val="777777"/>
                </a:solidFill>
              </a:rPr>
              <a:t>개인</a:t>
            </a:r>
            <a:r>
              <a:rPr lang="ko-KR" sz="1350">
                <a:solidFill>
                  <a:srgbClr val="777777"/>
                </a:solidFill>
              </a:rPr>
              <a:t> 전용 저장소.</a:t>
            </a:r>
            <a:endParaRPr sz="1350">
              <a:solidFill>
                <a:srgbClr val="777777"/>
              </a:solidFill>
            </a:endParaRPr>
          </a:p>
          <a:p>
            <a:pPr indent="0" lvl="0" marL="190500" marR="190500" rtl="0" algn="l">
              <a:lnSpc>
                <a:spcPct val="166666"/>
              </a:lnSpc>
              <a:spcBef>
                <a:spcPts val="2600"/>
              </a:spcBef>
              <a:spcAft>
                <a:spcPts val="0"/>
              </a:spcAft>
              <a:buNone/>
            </a:pPr>
            <a:r>
              <a:rPr lang="ko-KR" sz="1350">
                <a:solidFill>
                  <a:srgbClr val="777777"/>
                </a:solidFill>
                <a:highlight>
                  <a:srgbClr val="FFFFFF"/>
                </a:highlight>
              </a:rPr>
              <a:t>평소에는 내 PC의 로컬 저장소에서 작업하다가 작업한 내용을 공개하고 싶을 때에 원격 저장소에 업로드. </a:t>
            </a:r>
            <a:endParaRPr sz="1350">
              <a:solidFill>
                <a:srgbClr val="777777"/>
              </a:solidFill>
              <a:highlight>
                <a:srgbClr val="FFFFFF"/>
              </a:highlight>
            </a:endParaRPr>
          </a:p>
          <a:p>
            <a:pPr indent="0" lvl="0" marL="190500" marR="190500" rtl="0" algn="l">
              <a:lnSpc>
                <a:spcPct val="166666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ko-KR" sz="1350">
                <a:solidFill>
                  <a:srgbClr val="777777"/>
                </a:solidFill>
                <a:highlight>
                  <a:srgbClr val="FFFFFF"/>
                </a:highlight>
              </a:rPr>
              <a:t>또한, 원격 저장소에서 다른 사람이 작업한 파일을 로컬 저장소로 가져올 수도 있음.</a:t>
            </a:r>
            <a:endParaRPr sz="1350">
              <a:solidFill>
                <a:srgbClr val="777777"/>
              </a:solidFill>
              <a:highlight>
                <a:srgbClr val="FFFFFF"/>
              </a:highlight>
            </a:endParaRPr>
          </a:p>
        </p:txBody>
      </p:sp>
      <p:pic>
        <p:nvPicPr>
          <p:cNvPr id="211" name="Google Shape;21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29325" y="4295725"/>
            <a:ext cx="3962674" cy="179412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19"/>
          <p:cNvSpPr/>
          <p:nvPr/>
        </p:nvSpPr>
        <p:spPr>
          <a:xfrm>
            <a:off x="8161375" y="1403250"/>
            <a:ext cx="262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900">
                <a:solidFill>
                  <a:srgbClr val="262626"/>
                </a:solidFill>
                <a:highlight>
                  <a:srgbClr val="FFFFFF"/>
                </a:highlight>
              </a:rPr>
              <a:t>https://github.com</a:t>
            </a:r>
            <a:endParaRPr b="1" sz="1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"/>
          <p:cNvSpPr/>
          <p:nvPr/>
        </p:nvSpPr>
        <p:spPr>
          <a:xfrm>
            <a:off x="1244906" y="1333041"/>
            <a:ext cx="10969200" cy="70200"/>
          </a:xfrm>
          <a:prstGeom prst="rect">
            <a:avLst/>
          </a:prstGeom>
          <a:solidFill>
            <a:srgbClr val="366092">
              <a:alpha val="4863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20"/>
          <p:cNvSpPr/>
          <p:nvPr/>
        </p:nvSpPr>
        <p:spPr>
          <a:xfrm>
            <a:off x="-2333642" y="-1750231"/>
            <a:ext cx="4667400" cy="3500400"/>
          </a:xfrm>
          <a:prstGeom prst="rect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0"/>
          <p:cNvSpPr/>
          <p:nvPr/>
        </p:nvSpPr>
        <p:spPr>
          <a:xfrm rot="-2648202">
            <a:off x="273557" y="-937731"/>
            <a:ext cx="2477983" cy="1875247"/>
          </a:xfrm>
          <a:prstGeom prst="triangle">
            <a:avLst>
              <a:gd fmla="val 2117" name="adj"/>
            </a:avLst>
          </a:prstGeom>
          <a:solidFill>
            <a:srgbClr val="538CD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0"/>
          <p:cNvSpPr txBox="1"/>
          <p:nvPr/>
        </p:nvSpPr>
        <p:spPr>
          <a:xfrm>
            <a:off x="2576254" y="336021"/>
            <a:ext cx="7036500" cy="11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800"/>
              <a:buFont typeface="Arial"/>
              <a:buNone/>
            </a:pPr>
            <a:r>
              <a:rPr b="1" lang="ko-KR" sz="4800">
                <a:solidFill>
                  <a:srgbClr val="595959"/>
                </a:solidFill>
              </a:rPr>
              <a:t>기본 소개</a:t>
            </a:r>
            <a:endParaRPr/>
          </a:p>
        </p:txBody>
      </p:sp>
      <p:sp>
        <p:nvSpPr>
          <p:cNvPr id="222" name="Google Shape;222;p20"/>
          <p:cNvSpPr txBox="1"/>
          <p:nvPr/>
        </p:nvSpPr>
        <p:spPr>
          <a:xfrm>
            <a:off x="927677" y="774864"/>
            <a:ext cx="58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4000"/>
              <a:buFont typeface="Century Gothic"/>
              <a:buNone/>
            </a:pPr>
            <a:r>
              <a:rPr lang="ko-KR" sz="4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 b="0" i="0" sz="4000" u="none" cap="none" strike="noStrike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3" name="Google Shape;223;p20"/>
          <p:cNvSpPr txBox="1"/>
          <p:nvPr/>
        </p:nvSpPr>
        <p:spPr>
          <a:xfrm>
            <a:off x="12550" y="1750175"/>
            <a:ext cx="11125800" cy="421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3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ko-KR" sz="3000">
                <a:solidFill>
                  <a:srgbClr val="333333"/>
                </a:solidFill>
              </a:rPr>
              <a:t># 커밋</a:t>
            </a:r>
            <a:endParaRPr b="1" sz="3000">
              <a:solidFill>
                <a:srgbClr val="333333"/>
              </a:solidFill>
            </a:endParaRPr>
          </a:p>
          <a:p>
            <a:pPr indent="45720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333333"/>
                </a:solidFill>
              </a:rPr>
              <a:t>변경을 기록하기 위하여 커밋을 함.</a:t>
            </a:r>
            <a:endParaRPr sz="1200">
              <a:solidFill>
                <a:srgbClr val="333333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333333"/>
                </a:solidFill>
              </a:rPr>
              <a:t>파일 및 폴더의 추가/변경 사항을 저장소에 기록하려면 '커밋'이란 버튼을 눌러줌.</a:t>
            </a:r>
            <a:endParaRPr sz="1200">
              <a:solidFill>
                <a:srgbClr val="333333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333333"/>
                </a:solidFill>
              </a:rPr>
              <a:t>커밋 버튼을 누르면 이전 커밋 상태 ~ 현재 상태 까지의 변경 이력이 기록된 커밋(혹은 리비전) 생성.</a:t>
            </a:r>
            <a:endParaRPr sz="1200">
              <a:solidFill>
                <a:srgbClr val="333333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333333"/>
                </a:solidFill>
              </a:rPr>
              <a:t>시간순으로 저장.</a:t>
            </a:r>
            <a:endParaRPr sz="1200"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>
                <a:solidFill>
                  <a:srgbClr val="333333"/>
                </a:solidFill>
              </a:rPr>
              <a:t>Git 권장 메시지 형식</a:t>
            </a:r>
            <a:endParaRPr b="1"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rgbClr val="333333"/>
                </a:solidFill>
                <a:highlight>
                  <a:srgbClr val="F8F8F8"/>
                </a:highlight>
                <a:latin typeface="Verdana"/>
                <a:ea typeface="Verdana"/>
                <a:cs typeface="Verdana"/>
                <a:sym typeface="Verdana"/>
              </a:rPr>
              <a:t>1번째 줄 : 커밋 내의 변경 내용을 요약</a:t>
            </a:r>
            <a:endParaRPr sz="1000">
              <a:solidFill>
                <a:srgbClr val="333333"/>
              </a:solidFill>
              <a:highlight>
                <a:srgbClr val="F8F8F8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rgbClr val="333333"/>
                </a:solidFill>
                <a:highlight>
                  <a:srgbClr val="F8F8F8"/>
                </a:highlight>
                <a:latin typeface="Verdana"/>
                <a:ea typeface="Verdana"/>
                <a:cs typeface="Verdana"/>
                <a:sym typeface="Verdana"/>
              </a:rPr>
              <a:t>2번째 줄 : 빈 칸</a:t>
            </a:r>
            <a:endParaRPr sz="1000">
              <a:solidFill>
                <a:srgbClr val="333333"/>
              </a:solidFill>
              <a:highlight>
                <a:srgbClr val="F8F8F8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381000" rtl="0" algn="l">
              <a:spcBef>
                <a:spcPts val="24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rgbClr val="333333"/>
                </a:solidFill>
                <a:highlight>
                  <a:srgbClr val="F8F8F8"/>
                </a:highlight>
                <a:latin typeface="Verdana"/>
                <a:ea typeface="Verdana"/>
                <a:cs typeface="Verdana"/>
                <a:sym typeface="Verdana"/>
              </a:rPr>
              <a:t>3번째 줄 : 변경한 이유</a:t>
            </a:r>
            <a:endParaRPr sz="1200">
              <a:solidFill>
                <a:srgbClr val="333333"/>
              </a:solidFill>
            </a:endParaRPr>
          </a:p>
        </p:txBody>
      </p:sp>
      <p:pic>
        <p:nvPicPr>
          <p:cNvPr id="224" name="Google Shape;2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0550" y="1511425"/>
            <a:ext cx="5543550" cy="173355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0"/>
          <p:cNvSpPr txBox="1"/>
          <p:nvPr/>
        </p:nvSpPr>
        <p:spPr>
          <a:xfrm>
            <a:off x="304800" y="3048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31369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0"/>
          <p:cNvSpPr txBox="1"/>
          <p:nvPr/>
        </p:nvSpPr>
        <p:spPr>
          <a:xfrm>
            <a:off x="5838600" y="3698825"/>
            <a:ext cx="6353400" cy="250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38100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33333"/>
              </a:solidFill>
              <a:highlight>
                <a:srgbClr val="F8F8F8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38100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33333"/>
              </a:solidFill>
              <a:highlight>
                <a:srgbClr val="F8F8F8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43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rgbClr val="333333"/>
                </a:solidFill>
              </a:rPr>
              <a:t># 작업 트리(Work tree) &amp; 인덱스(Index)</a:t>
            </a:r>
            <a:endParaRPr b="1" sz="18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43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333333"/>
                </a:solidFill>
              </a:rPr>
              <a:t>Git 에서 폴더를 '작업 트리'(Work Tree)라고 함.</a:t>
            </a:r>
            <a:endParaRPr sz="12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43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ko-KR" sz="1200">
                <a:solidFill>
                  <a:srgbClr val="333333"/>
                </a:solidFill>
              </a:rPr>
              <a:t>커밋을 실행하기 전의 저장소와 작업 트리 사이에 존재하는 공간을 '인덱스 '라고 함.</a:t>
            </a:r>
            <a:endParaRPr sz="1200">
              <a:solidFill>
                <a:srgbClr val="333333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1"/>
          <p:cNvSpPr/>
          <p:nvPr/>
        </p:nvSpPr>
        <p:spPr>
          <a:xfrm>
            <a:off x="8259632" y="2487849"/>
            <a:ext cx="132300" cy="132300"/>
          </a:xfrm>
          <a:prstGeom prst="ellipse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21"/>
          <p:cNvSpPr/>
          <p:nvPr/>
        </p:nvSpPr>
        <p:spPr>
          <a:xfrm>
            <a:off x="1244906" y="1333041"/>
            <a:ext cx="10969200" cy="70200"/>
          </a:xfrm>
          <a:prstGeom prst="rect">
            <a:avLst/>
          </a:prstGeom>
          <a:solidFill>
            <a:srgbClr val="366092">
              <a:alpha val="4863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1"/>
          <p:cNvSpPr/>
          <p:nvPr/>
        </p:nvSpPr>
        <p:spPr>
          <a:xfrm>
            <a:off x="-2333642" y="-1750231"/>
            <a:ext cx="4667400" cy="3500400"/>
          </a:xfrm>
          <a:prstGeom prst="rect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21"/>
          <p:cNvSpPr/>
          <p:nvPr/>
        </p:nvSpPr>
        <p:spPr>
          <a:xfrm rot="-2648202">
            <a:off x="335035" y="-971862"/>
            <a:ext cx="2477983" cy="1875247"/>
          </a:xfrm>
          <a:prstGeom prst="triangle">
            <a:avLst>
              <a:gd fmla="val 2117" name="adj"/>
            </a:avLst>
          </a:prstGeom>
          <a:solidFill>
            <a:srgbClr val="538CD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21"/>
          <p:cNvSpPr txBox="1"/>
          <p:nvPr/>
        </p:nvSpPr>
        <p:spPr>
          <a:xfrm>
            <a:off x="927677" y="853887"/>
            <a:ext cx="58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7" name="Google Shape;237;p21"/>
          <p:cNvSpPr txBox="1"/>
          <p:nvPr/>
        </p:nvSpPr>
        <p:spPr>
          <a:xfrm>
            <a:off x="2576254" y="336021"/>
            <a:ext cx="7036500" cy="11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800"/>
              <a:buFont typeface="Arial"/>
              <a:buNone/>
            </a:pPr>
            <a:r>
              <a:rPr b="1" lang="ko-KR" sz="4800">
                <a:solidFill>
                  <a:srgbClr val="595959"/>
                </a:solidFill>
              </a:rPr>
              <a:t>기본 소개</a:t>
            </a:r>
            <a:endParaRPr/>
          </a:p>
        </p:txBody>
      </p:sp>
      <p:sp>
        <p:nvSpPr>
          <p:cNvPr id="238" name="Google Shape;238;p21"/>
          <p:cNvSpPr txBox="1"/>
          <p:nvPr/>
        </p:nvSpPr>
        <p:spPr>
          <a:xfrm>
            <a:off x="927677" y="774864"/>
            <a:ext cx="58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4000"/>
              <a:buFont typeface="Century Gothic"/>
              <a:buNone/>
            </a:pPr>
            <a:r>
              <a:rPr lang="ko-KR" sz="4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</a:t>
            </a:r>
            <a:endParaRPr/>
          </a:p>
        </p:txBody>
      </p:sp>
      <p:pic>
        <p:nvPicPr>
          <p:cNvPr id="239" name="Google Shape;2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1161" y="2345825"/>
            <a:ext cx="6639213" cy="418465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1"/>
          <p:cNvSpPr/>
          <p:nvPr/>
        </p:nvSpPr>
        <p:spPr>
          <a:xfrm>
            <a:off x="8408775" y="2333450"/>
            <a:ext cx="3783300" cy="8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900">
                <a:solidFill>
                  <a:srgbClr val="262626"/>
                </a:solidFill>
                <a:highlight>
                  <a:srgbClr val="FFFFFF"/>
                </a:highlight>
              </a:rPr>
              <a:t>시간 : 매주 월요일 17 : 30</a:t>
            </a:r>
            <a:endParaRPr b="1" sz="1900">
              <a:solidFill>
                <a:srgbClr val="26262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26262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262626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900">
                <a:solidFill>
                  <a:srgbClr val="262626"/>
                </a:solidFill>
                <a:highlight>
                  <a:srgbClr val="FFFFFF"/>
                </a:highlight>
              </a:rPr>
              <a:t>장소 : 강남대학교 </a:t>
            </a:r>
            <a:r>
              <a:rPr b="1" lang="ko-KR" sz="1900">
                <a:solidFill>
                  <a:srgbClr val="262626"/>
                </a:solidFill>
              </a:rPr>
              <a:t>이공관 312호</a:t>
            </a:r>
            <a:endParaRPr b="1" sz="1900">
              <a:solidFill>
                <a:srgbClr val="262626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262626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rgbClr val="262626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900">
                <a:solidFill>
                  <a:srgbClr val="262626"/>
                </a:solidFill>
              </a:rPr>
              <a:t>주 1회</a:t>
            </a:r>
            <a:br>
              <a:rPr b="1" lang="ko-KR" sz="1900">
                <a:solidFill>
                  <a:srgbClr val="262626"/>
                </a:solidFill>
              </a:rPr>
            </a:br>
            <a:endParaRPr b="1" sz="1900"/>
          </a:p>
        </p:txBody>
      </p:sp>
      <p:grpSp>
        <p:nvGrpSpPr>
          <p:cNvPr id="241" name="Google Shape;241;p21"/>
          <p:cNvGrpSpPr/>
          <p:nvPr/>
        </p:nvGrpSpPr>
        <p:grpSpPr>
          <a:xfrm>
            <a:off x="1520328" y="1762541"/>
            <a:ext cx="3443665" cy="570900"/>
            <a:chOff x="2368627" y="1504265"/>
            <a:chExt cx="3443665" cy="570900"/>
          </a:xfrm>
        </p:grpSpPr>
        <p:sp>
          <p:nvSpPr>
            <p:cNvPr id="242" name="Google Shape;242;p21"/>
            <p:cNvSpPr txBox="1"/>
            <p:nvPr/>
          </p:nvSpPr>
          <p:spPr>
            <a:xfrm>
              <a:off x="2645492" y="1504265"/>
              <a:ext cx="3166800" cy="5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66092"/>
                </a:buClr>
                <a:buSzPts val="2000"/>
                <a:buFont typeface="Arial"/>
                <a:buNone/>
              </a:pPr>
              <a:r>
                <a:rPr b="1" lang="ko-KR" sz="2000">
                  <a:solidFill>
                    <a:srgbClr val="366092"/>
                  </a:solidFill>
                </a:rPr>
                <a:t>활동 기간 및 장소</a:t>
              </a:r>
              <a:endParaRPr/>
            </a:p>
          </p:txBody>
        </p:sp>
        <p:sp>
          <p:nvSpPr>
            <p:cNvPr id="243" name="Google Shape;243;p21"/>
            <p:cNvSpPr/>
            <p:nvPr/>
          </p:nvSpPr>
          <p:spPr>
            <a:xfrm>
              <a:off x="2368627" y="1574655"/>
              <a:ext cx="231300" cy="231300"/>
            </a:xfrm>
            <a:prstGeom prst="ellipse">
              <a:avLst/>
            </a:prstGeom>
            <a:solidFill>
              <a:srgbClr val="17365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4" name="Google Shape;244;p21"/>
          <p:cNvSpPr/>
          <p:nvPr/>
        </p:nvSpPr>
        <p:spPr>
          <a:xfrm>
            <a:off x="8259632" y="3326049"/>
            <a:ext cx="132300" cy="132300"/>
          </a:xfrm>
          <a:prstGeom prst="ellipse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1"/>
          <p:cNvSpPr/>
          <p:nvPr/>
        </p:nvSpPr>
        <p:spPr>
          <a:xfrm>
            <a:off x="8291396" y="4185480"/>
            <a:ext cx="132300" cy="132300"/>
          </a:xfrm>
          <a:prstGeom prst="ellipse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2"/>
          <p:cNvSpPr/>
          <p:nvPr/>
        </p:nvSpPr>
        <p:spPr>
          <a:xfrm>
            <a:off x="1244906" y="1333041"/>
            <a:ext cx="10969128" cy="70322"/>
          </a:xfrm>
          <a:prstGeom prst="rect">
            <a:avLst/>
          </a:prstGeom>
          <a:solidFill>
            <a:srgbClr val="366092">
              <a:alpha val="48627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22"/>
          <p:cNvSpPr/>
          <p:nvPr/>
        </p:nvSpPr>
        <p:spPr>
          <a:xfrm>
            <a:off x="-2333642" y="-1750231"/>
            <a:ext cx="4667283" cy="3500462"/>
          </a:xfrm>
          <a:prstGeom prst="rect">
            <a:avLst/>
          </a:prstGeom>
          <a:solidFill>
            <a:srgbClr val="36609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22"/>
          <p:cNvSpPr/>
          <p:nvPr/>
        </p:nvSpPr>
        <p:spPr>
          <a:xfrm rot="-2648126">
            <a:off x="335055" y="-971773"/>
            <a:ext cx="2477852" cy="1875282"/>
          </a:xfrm>
          <a:prstGeom prst="triangle">
            <a:avLst>
              <a:gd fmla="val 2117" name="adj"/>
            </a:avLst>
          </a:prstGeom>
          <a:solidFill>
            <a:srgbClr val="538CD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22"/>
          <p:cNvSpPr txBox="1"/>
          <p:nvPr/>
        </p:nvSpPr>
        <p:spPr>
          <a:xfrm>
            <a:off x="927677" y="853887"/>
            <a:ext cx="5848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E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5" name="Google Shape;255;p22"/>
          <p:cNvSpPr txBox="1"/>
          <p:nvPr/>
        </p:nvSpPr>
        <p:spPr>
          <a:xfrm>
            <a:off x="2576254" y="336021"/>
            <a:ext cx="7036490" cy="11753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4800"/>
              <a:buFont typeface="Arial"/>
              <a:buNone/>
            </a:pPr>
            <a:r>
              <a:rPr b="1" lang="ko-KR" sz="4800">
                <a:solidFill>
                  <a:srgbClr val="595959"/>
                </a:solidFill>
              </a:rPr>
              <a:t>목표 및 성과</a:t>
            </a:r>
            <a:endParaRPr/>
          </a:p>
        </p:txBody>
      </p:sp>
      <p:sp>
        <p:nvSpPr>
          <p:cNvPr id="256" name="Google Shape;256;p22"/>
          <p:cNvSpPr txBox="1"/>
          <p:nvPr/>
        </p:nvSpPr>
        <p:spPr>
          <a:xfrm>
            <a:off x="927677" y="774864"/>
            <a:ext cx="5848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4000"/>
              <a:buFont typeface="Century Gothic"/>
              <a:buNone/>
            </a:pPr>
            <a:r>
              <a:rPr lang="ko-KR" sz="400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7</a:t>
            </a:r>
            <a:endParaRPr/>
          </a:p>
        </p:txBody>
      </p:sp>
      <p:sp>
        <p:nvSpPr>
          <p:cNvPr id="257" name="Google Shape;257;p22"/>
          <p:cNvSpPr txBox="1"/>
          <p:nvPr/>
        </p:nvSpPr>
        <p:spPr>
          <a:xfrm>
            <a:off x="7866275" y="6163425"/>
            <a:ext cx="4125900" cy="1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grpSp>
        <p:nvGrpSpPr>
          <p:cNvPr id="258" name="Google Shape;258;p22"/>
          <p:cNvGrpSpPr/>
          <p:nvPr/>
        </p:nvGrpSpPr>
        <p:grpSpPr>
          <a:xfrm>
            <a:off x="1520328" y="1762541"/>
            <a:ext cx="3443665" cy="570900"/>
            <a:chOff x="2368627" y="1504265"/>
            <a:chExt cx="3443665" cy="570900"/>
          </a:xfrm>
        </p:grpSpPr>
        <p:sp>
          <p:nvSpPr>
            <p:cNvPr id="259" name="Google Shape;259;p22"/>
            <p:cNvSpPr txBox="1"/>
            <p:nvPr/>
          </p:nvSpPr>
          <p:spPr>
            <a:xfrm>
              <a:off x="2645492" y="1504265"/>
              <a:ext cx="3166800" cy="57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66092"/>
                </a:buClr>
                <a:buSzPts val="2000"/>
                <a:buFont typeface="Arial"/>
                <a:buNone/>
              </a:pPr>
              <a:r>
                <a:rPr b="1" lang="ko-KR" sz="2000">
                  <a:solidFill>
                    <a:srgbClr val="366092"/>
                  </a:solidFill>
                </a:rPr>
                <a:t>목표</a:t>
              </a:r>
              <a:endParaRPr/>
            </a:p>
          </p:txBody>
        </p:sp>
        <p:sp>
          <p:nvSpPr>
            <p:cNvPr id="260" name="Google Shape;260;p22"/>
            <p:cNvSpPr/>
            <p:nvPr/>
          </p:nvSpPr>
          <p:spPr>
            <a:xfrm>
              <a:off x="2368627" y="1574655"/>
              <a:ext cx="231300" cy="231300"/>
            </a:xfrm>
            <a:prstGeom prst="ellipse">
              <a:avLst/>
            </a:prstGeom>
            <a:solidFill>
              <a:srgbClr val="17365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1" name="Google Shape;261;p22"/>
          <p:cNvGrpSpPr/>
          <p:nvPr/>
        </p:nvGrpSpPr>
        <p:grpSpPr>
          <a:xfrm>
            <a:off x="1743983" y="2673356"/>
            <a:ext cx="7746965" cy="2861419"/>
            <a:chOff x="1796608" y="2046781"/>
            <a:chExt cx="7746965" cy="2861419"/>
          </a:xfrm>
        </p:grpSpPr>
        <p:grpSp>
          <p:nvGrpSpPr>
            <p:cNvPr id="262" name="Google Shape;262;p22"/>
            <p:cNvGrpSpPr/>
            <p:nvPr/>
          </p:nvGrpSpPr>
          <p:grpSpPr>
            <a:xfrm>
              <a:off x="1796608" y="2046781"/>
              <a:ext cx="7746965" cy="2783140"/>
              <a:chOff x="3367278" y="2097331"/>
              <a:chExt cx="7746965" cy="2783140"/>
            </a:xfrm>
          </p:grpSpPr>
          <p:sp>
            <p:nvSpPr>
              <p:cNvPr id="263" name="Google Shape;263;p22"/>
              <p:cNvSpPr/>
              <p:nvPr/>
            </p:nvSpPr>
            <p:spPr>
              <a:xfrm>
                <a:off x="3521970" y="2329848"/>
                <a:ext cx="47700" cy="2550600"/>
              </a:xfrm>
              <a:prstGeom prst="rect">
                <a:avLst/>
              </a:prstGeom>
              <a:solidFill>
                <a:srgbClr val="8CB3E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64" name="Google Shape;264;p22"/>
              <p:cNvGrpSpPr/>
              <p:nvPr/>
            </p:nvGrpSpPr>
            <p:grpSpPr>
              <a:xfrm>
                <a:off x="3367278" y="2940534"/>
                <a:ext cx="363300" cy="363300"/>
                <a:chOff x="3244242" y="2455103"/>
                <a:chExt cx="363300" cy="363300"/>
              </a:xfrm>
            </p:grpSpPr>
            <p:sp>
              <p:nvSpPr>
                <p:cNvPr id="265" name="Google Shape;265;p22"/>
                <p:cNvSpPr/>
                <p:nvPr/>
              </p:nvSpPr>
              <p:spPr>
                <a:xfrm>
                  <a:off x="3244242" y="2455103"/>
                  <a:ext cx="363300" cy="3633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30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6" name="Google Shape;266;p22"/>
                <p:cNvSpPr/>
                <p:nvPr/>
              </p:nvSpPr>
              <p:spPr>
                <a:xfrm>
                  <a:off x="3330215" y="2545290"/>
                  <a:ext cx="187800" cy="187800"/>
                </a:xfrm>
                <a:prstGeom prst="ellipse">
                  <a:avLst/>
                </a:prstGeom>
                <a:solidFill>
                  <a:srgbClr val="B7CCE4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30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267" name="Google Shape;267;p22"/>
              <p:cNvSpPr txBox="1"/>
              <p:nvPr/>
            </p:nvSpPr>
            <p:spPr>
              <a:xfrm>
                <a:off x="4074145" y="2884100"/>
                <a:ext cx="6124800" cy="477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rPr lang="ko-KR" sz="2500">
                    <a:solidFill>
                      <a:srgbClr val="262626"/>
                    </a:solidFill>
                  </a:rPr>
                  <a:t>문제해결능력 향상</a:t>
                </a:r>
                <a:endParaRPr/>
              </a:p>
            </p:txBody>
          </p:sp>
          <p:grpSp>
            <p:nvGrpSpPr>
              <p:cNvPr id="268" name="Google Shape;268;p22"/>
              <p:cNvGrpSpPr/>
              <p:nvPr/>
            </p:nvGrpSpPr>
            <p:grpSpPr>
              <a:xfrm>
                <a:off x="3367278" y="3728853"/>
                <a:ext cx="363300" cy="363300"/>
                <a:chOff x="3244242" y="2455103"/>
                <a:chExt cx="363300" cy="363300"/>
              </a:xfrm>
            </p:grpSpPr>
            <p:sp>
              <p:nvSpPr>
                <p:cNvPr id="269" name="Google Shape;269;p22"/>
                <p:cNvSpPr/>
                <p:nvPr/>
              </p:nvSpPr>
              <p:spPr>
                <a:xfrm>
                  <a:off x="3244242" y="2455103"/>
                  <a:ext cx="363300" cy="3633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30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0" name="Google Shape;270;p22"/>
                <p:cNvSpPr/>
                <p:nvPr/>
              </p:nvSpPr>
              <p:spPr>
                <a:xfrm>
                  <a:off x="3330215" y="2545290"/>
                  <a:ext cx="187800" cy="187800"/>
                </a:xfrm>
                <a:prstGeom prst="ellipse">
                  <a:avLst/>
                </a:prstGeom>
                <a:solidFill>
                  <a:srgbClr val="B7CCE4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30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271" name="Google Shape;271;p22"/>
              <p:cNvSpPr txBox="1"/>
              <p:nvPr/>
            </p:nvSpPr>
            <p:spPr>
              <a:xfrm>
                <a:off x="4074145" y="3672400"/>
                <a:ext cx="5988600" cy="477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2500">
                    <a:solidFill>
                      <a:srgbClr val="262626"/>
                    </a:solidFill>
                  </a:rPr>
                  <a:t>각종 알고리즘 면접 준비에 도움</a:t>
                </a:r>
                <a:endParaRPr>
                  <a:solidFill>
                    <a:srgbClr val="FF0000"/>
                  </a:solidFill>
                </a:endParaRPr>
              </a:p>
            </p:txBody>
          </p:sp>
          <p:grpSp>
            <p:nvGrpSpPr>
              <p:cNvPr id="272" name="Google Shape;272;p22"/>
              <p:cNvGrpSpPr/>
              <p:nvPr/>
            </p:nvGrpSpPr>
            <p:grpSpPr>
              <a:xfrm>
                <a:off x="3367278" y="4517172"/>
                <a:ext cx="363300" cy="363300"/>
                <a:chOff x="3244242" y="2455103"/>
                <a:chExt cx="363300" cy="363300"/>
              </a:xfrm>
            </p:grpSpPr>
            <p:sp>
              <p:nvSpPr>
                <p:cNvPr id="273" name="Google Shape;273;p22"/>
                <p:cNvSpPr/>
                <p:nvPr/>
              </p:nvSpPr>
              <p:spPr>
                <a:xfrm>
                  <a:off x="3244242" y="2455103"/>
                  <a:ext cx="363300" cy="3633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30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4" name="Google Shape;274;p22"/>
                <p:cNvSpPr/>
                <p:nvPr/>
              </p:nvSpPr>
              <p:spPr>
                <a:xfrm>
                  <a:off x="3330215" y="2545290"/>
                  <a:ext cx="187800" cy="187800"/>
                </a:xfrm>
                <a:prstGeom prst="ellipse">
                  <a:avLst/>
                </a:prstGeom>
                <a:solidFill>
                  <a:srgbClr val="B7CCE4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30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75" name="Google Shape;275;p22"/>
              <p:cNvGrpSpPr/>
              <p:nvPr/>
            </p:nvGrpSpPr>
            <p:grpSpPr>
              <a:xfrm>
                <a:off x="3367278" y="2152215"/>
                <a:ext cx="363300" cy="363300"/>
                <a:chOff x="3244242" y="2455103"/>
                <a:chExt cx="363300" cy="363300"/>
              </a:xfrm>
            </p:grpSpPr>
            <p:sp>
              <p:nvSpPr>
                <p:cNvPr id="276" name="Google Shape;276;p22"/>
                <p:cNvSpPr/>
                <p:nvPr/>
              </p:nvSpPr>
              <p:spPr>
                <a:xfrm>
                  <a:off x="3244242" y="2455103"/>
                  <a:ext cx="363300" cy="3633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30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7" name="Google Shape;277;p22"/>
                <p:cNvSpPr/>
                <p:nvPr/>
              </p:nvSpPr>
              <p:spPr>
                <a:xfrm>
                  <a:off x="3330215" y="2545290"/>
                  <a:ext cx="187800" cy="187800"/>
                </a:xfrm>
                <a:prstGeom prst="ellipse">
                  <a:avLst/>
                </a:prstGeom>
                <a:solidFill>
                  <a:srgbClr val="B7CCE4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30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278" name="Google Shape;278;p22"/>
              <p:cNvSpPr txBox="1"/>
              <p:nvPr/>
            </p:nvSpPr>
            <p:spPr>
              <a:xfrm>
                <a:off x="4074143" y="2097331"/>
                <a:ext cx="7040100" cy="477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2500">
                    <a:solidFill>
                      <a:srgbClr val="262626"/>
                    </a:solidFill>
                  </a:rPr>
                  <a:t>협업시스템의 일종인 github 경험</a:t>
                </a:r>
                <a:endParaRPr sz="2500">
                  <a:solidFill>
                    <a:srgbClr val="262626"/>
                  </a:solidFill>
                </a:endParaRPr>
              </a:p>
            </p:txBody>
          </p:sp>
        </p:grpSp>
        <p:sp>
          <p:nvSpPr>
            <p:cNvPr id="279" name="Google Shape;279;p22"/>
            <p:cNvSpPr txBox="1"/>
            <p:nvPr/>
          </p:nvSpPr>
          <p:spPr>
            <a:xfrm>
              <a:off x="2504550" y="4431200"/>
              <a:ext cx="60825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ko-KR" sz="2500">
                  <a:solidFill>
                    <a:srgbClr val="262626"/>
                  </a:solidFill>
                </a:rPr>
                <a:t>정보처리기사 및 전공 수업에 간접적인 도움</a:t>
              </a:r>
              <a:endParaRPr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